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Lst>
  <p:notesMasterIdLst>
    <p:notesMasterId r:id="rId57"/>
  </p:notesMasterIdLst>
  <p:sldIdLst>
    <p:sldId id="256" r:id="rId3"/>
    <p:sldId id="260" r:id="rId4"/>
    <p:sldId id="261" r:id="rId5"/>
    <p:sldId id="263" r:id="rId6"/>
    <p:sldId id="264" r:id="rId7"/>
    <p:sldId id="276" r:id="rId8"/>
    <p:sldId id="293" r:id="rId9"/>
    <p:sldId id="288" r:id="rId10"/>
    <p:sldId id="265" r:id="rId11"/>
    <p:sldId id="273" r:id="rId12"/>
    <p:sldId id="274" r:id="rId13"/>
    <p:sldId id="321" r:id="rId14"/>
    <p:sldId id="287" r:id="rId15"/>
    <p:sldId id="322" r:id="rId16"/>
    <p:sldId id="323" r:id="rId17"/>
    <p:sldId id="325" r:id="rId18"/>
    <p:sldId id="329" r:id="rId19"/>
    <p:sldId id="326" r:id="rId20"/>
    <p:sldId id="259" r:id="rId21"/>
    <p:sldId id="327" r:id="rId22"/>
    <p:sldId id="296" r:id="rId23"/>
    <p:sldId id="302" r:id="rId24"/>
    <p:sldId id="297" r:id="rId25"/>
    <p:sldId id="328" r:id="rId26"/>
    <p:sldId id="258" r:id="rId27"/>
    <p:sldId id="316" r:id="rId28"/>
    <p:sldId id="317" r:id="rId29"/>
    <p:sldId id="303" r:id="rId30"/>
    <p:sldId id="308" r:id="rId31"/>
    <p:sldId id="335" r:id="rId32"/>
    <p:sldId id="337" r:id="rId33"/>
    <p:sldId id="338" r:id="rId34"/>
    <p:sldId id="339" r:id="rId35"/>
    <p:sldId id="334" r:id="rId36"/>
    <p:sldId id="332" r:id="rId37"/>
    <p:sldId id="340" r:id="rId38"/>
    <p:sldId id="305" r:id="rId39"/>
    <p:sldId id="304" r:id="rId40"/>
    <p:sldId id="306" r:id="rId41"/>
    <p:sldId id="307" r:id="rId42"/>
    <p:sldId id="309" r:id="rId43"/>
    <p:sldId id="319" r:id="rId44"/>
    <p:sldId id="336" r:id="rId45"/>
    <p:sldId id="267" r:id="rId46"/>
    <p:sldId id="269" r:id="rId47"/>
    <p:sldId id="291" r:id="rId48"/>
    <p:sldId id="292" r:id="rId49"/>
    <p:sldId id="270" r:id="rId50"/>
    <p:sldId id="271" r:id="rId51"/>
    <p:sldId id="331" r:id="rId52"/>
    <p:sldId id="342" r:id="rId53"/>
    <p:sldId id="312" r:id="rId54"/>
    <p:sldId id="314" r:id="rId55"/>
    <p:sldId id="34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75" d="100"/>
          <a:sy n="75" d="100"/>
        </p:scale>
        <p:origin x="-510" y="-84"/>
      </p:cViewPr>
      <p:guideLst>
        <p:guide orient="horz" pos="2160"/>
        <p:guide pos="2880"/>
      </p:guideLst>
    </p:cSldViewPr>
  </p:slideViewPr>
  <p:outlineViewPr>
    <p:cViewPr>
      <p:scale>
        <a:sx n="33" d="100"/>
        <a:sy n="33" d="100"/>
      </p:scale>
      <p:origin x="0" y="28272"/>
    </p:cViewPr>
  </p:outlineViewPr>
  <p:notesTextViewPr>
    <p:cViewPr>
      <p:scale>
        <a:sx n="100" d="100"/>
        <a:sy n="100" d="100"/>
      </p:scale>
      <p:origin x="0" y="0"/>
    </p:cViewPr>
  </p:notesTextViewPr>
  <p:sorterViewPr>
    <p:cViewPr>
      <p:scale>
        <a:sx n="66" d="100"/>
        <a:sy n="66" d="100"/>
      </p:scale>
      <p:origin x="0" y="38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978DD-C6D6-4AF0-B6C4-406E65CE9686}"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en-US"/>
        </a:p>
      </dgm:t>
    </dgm:pt>
    <dgm:pt modelId="{C72C5F14-D5EF-4C13-8C64-D14CCF1BA20B}">
      <dgm:prSet phldrT="[Text]"/>
      <dgm:spPr/>
      <dgm:t>
        <a:bodyPr/>
        <a:lstStyle/>
        <a:p>
          <a:r>
            <a:rPr lang="en-US" dirty="0" smtClean="0"/>
            <a:t>sepsis</a:t>
          </a:r>
          <a:endParaRPr lang="en-US" dirty="0"/>
        </a:p>
      </dgm:t>
    </dgm:pt>
    <dgm:pt modelId="{22E5BEC1-5A2D-42F0-A419-30A3A6EB0C61}" type="parTrans" cxnId="{3C1951D2-C69B-49E0-BCDA-15FA6E3C054E}">
      <dgm:prSet/>
      <dgm:spPr/>
      <dgm:t>
        <a:bodyPr/>
        <a:lstStyle/>
        <a:p>
          <a:endParaRPr lang="en-US"/>
        </a:p>
      </dgm:t>
    </dgm:pt>
    <dgm:pt modelId="{BF607D46-A617-40E2-A033-9473CDED5FAB}" type="sibTrans" cxnId="{3C1951D2-C69B-49E0-BCDA-15FA6E3C054E}">
      <dgm:prSet/>
      <dgm:spPr/>
      <dgm:t>
        <a:bodyPr/>
        <a:lstStyle/>
        <a:p>
          <a:endParaRPr lang="en-US"/>
        </a:p>
      </dgm:t>
    </dgm:pt>
    <dgm:pt modelId="{62DFED08-B50F-4129-8149-4E4A55DA3AF1}">
      <dgm:prSet phldrT="[Text]"/>
      <dgm:spPr/>
      <dgm:t>
        <a:bodyPr/>
        <a:lstStyle/>
        <a:p>
          <a:endParaRPr lang="en-US" dirty="0"/>
        </a:p>
      </dgm:t>
    </dgm:pt>
    <dgm:pt modelId="{B3AD513B-0248-48BD-B5F9-4969F9BB62FC}" type="parTrans" cxnId="{782F6AE1-F494-4B70-A7DA-D2027045D218}">
      <dgm:prSet/>
      <dgm:spPr/>
      <dgm:t>
        <a:bodyPr/>
        <a:lstStyle/>
        <a:p>
          <a:endParaRPr lang="en-US"/>
        </a:p>
      </dgm:t>
    </dgm:pt>
    <dgm:pt modelId="{3E34D548-5072-446C-B090-C11ECE6EBE7A}" type="sibTrans" cxnId="{782F6AE1-F494-4B70-A7DA-D2027045D218}">
      <dgm:prSet/>
      <dgm:spPr/>
      <dgm:t>
        <a:bodyPr/>
        <a:lstStyle/>
        <a:p>
          <a:endParaRPr lang="en-US"/>
        </a:p>
      </dgm:t>
    </dgm:pt>
    <dgm:pt modelId="{77168E5C-18BD-45A1-B29A-74B5A308DF37}">
      <dgm:prSet phldrT="[Text]"/>
      <dgm:spPr/>
      <dgm:t>
        <a:bodyPr/>
        <a:lstStyle/>
        <a:p>
          <a:endParaRPr lang="en-US" dirty="0"/>
        </a:p>
      </dgm:t>
    </dgm:pt>
    <dgm:pt modelId="{3B0A6E46-9352-49B3-83F9-7D5EF1D64317}" type="parTrans" cxnId="{84C4D51C-098B-499D-8E63-B8D3D67734C3}">
      <dgm:prSet/>
      <dgm:spPr/>
      <dgm:t>
        <a:bodyPr/>
        <a:lstStyle/>
        <a:p>
          <a:endParaRPr lang="en-US"/>
        </a:p>
      </dgm:t>
    </dgm:pt>
    <dgm:pt modelId="{9B05A8D0-DED0-4647-85B7-E87B0F90EA1A}" type="sibTrans" cxnId="{84C4D51C-098B-499D-8E63-B8D3D67734C3}">
      <dgm:prSet/>
      <dgm:spPr/>
      <dgm:t>
        <a:bodyPr/>
        <a:lstStyle/>
        <a:p>
          <a:endParaRPr lang="en-US"/>
        </a:p>
      </dgm:t>
    </dgm:pt>
    <dgm:pt modelId="{CD5E3A70-3E12-4D56-B5A7-480E1E8458FD}">
      <dgm:prSet phldrT="[Text]"/>
      <dgm:spPr/>
      <dgm:t>
        <a:bodyPr/>
        <a:lstStyle/>
        <a:p>
          <a:endParaRPr lang="en-US" dirty="0"/>
        </a:p>
      </dgm:t>
    </dgm:pt>
    <dgm:pt modelId="{7122549E-7BE2-4A96-86E1-992DA6FADE86}" type="parTrans" cxnId="{15ADE146-592C-45D6-BADF-E3DB1C3E79D3}">
      <dgm:prSet/>
      <dgm:spPr/>
      <dgm:t>
        <a:bodyPr/>
        <a:lstStyle/>
        <a:p>
          <a:endParaRPr lang="en-US"/>
        </a:p>
      </dgm:t>
    </dgm:pt>
    <dgm:pt modelId="{65E4B348-7558-4B63-B4D1-8C8EAE1129DB}" type="sibTrans" cxnId="{15ADE146-592C-45D6-BADF-E3DB1C3E79D3}">
      <dgm:prSet/>
      <dgm:spPr/>
      <dgm:t>
        <a:bodyPr/>
        <a:lstStyle/>
        <a:p>
          <a:endParaRPr lang="en-US"/>
        </a:p>
      </dgm:t>
    </dgm:pt>
    <dgm:pt modelId="{4D411A5B-7272-4F16-BB8F-5B60D70FA6A6}">
      <dgm:prSet/>
      <dgm:spPr/>
      <dgm:t>
        <a:bodyPr/>
        <a:lstStyle/>
        <a:p>
          <a:r>
            <a:rPr lang="en-US" dirty="0" smtClean="0"/>
            <a:t>Coagulation</a:t>
          </a:r>
          <a:endParaRPr lang="en-US" dirty="0"/>
        </a:p>
      </dgm:t>
    </dgm:pt>
    <dgm:pt modelId="{FCD3E162-8423-4FCF-8ACD-E4B6AD6493EA}" type="parTrans" cxnId="{228C72BD-5FE0-4C4F-B7B1-938D824E65F4}">
      <dgm:prSet/>
      <dgm:spPr/>
      <dgm:t>
        <a:bodyPr/>
        <a:lstStyle/>
        <a:p>
          <a:endParaRPr lang="en-US"/>
        </a:p>
      </dgm:t>
    </dgm:pt>
    <dgm:pt modelId="{26E979EC-31C4-47C6-A21A-03E5C11B05A9}" type="sibTrans" cxnId="{228C72BD-5FE0-4C4F-B7B1-938D824E65F4}">
      <dgm:prSet/>
      <dgm:spPr/>
      <dgm:t>
        <a:bodyPr/>
        <a:lstStyle/>
        <a:p>
          <a:endParaRPr lang="en-US"/>
        </a:p>
      </dgm:t>
    </dgm:pt>
    <dgm:pt modelId="{5ACD319A-78C1-44F6-B876-2905EDCC71C0}">
      <dgm:prSet/>
      <dgm:spPr/>
      <dgm:t>
        <a:bodyPr/>
        <a:lstStyle/>
        <a:p>
          <a:r>
            <a:rPr lang="en-US" dirty="0" smtClean="0"/>
            <a:t>Impaired</a:t>
          </a:r>
        </a:p>
        <a:p>
          <a:r>
            <a:rPr lang="en-US" dirty="0" smtClean="0"/>
            <a:t>Fibrinolysis</a:t>
          </a:r>
          <a:endParaRPr lang="en-US" dirty="0"/>
        </a:p>
      </dgm:t>
    </dgm:pt>
    <dgm:pt modelId="{95811596-6B96-4CC1-AB64-EDFFD73C4773}" type="parTrans" cxnId="{C46F372E-D32A-4A3D-A2FC-F0F85B7DB5D1}">
      <dgm:prSet/>
      <dgm:spPr/>
      <dgm:t>
        <a:bodyPr/>
        <a:lstStyle/>
        <a:p>
          <a:endParaRPr lang="en-US"/>
        </a:p>
      </dgm:t>
    </dgm:pt>
    <dgm:pt modelId="{024070A5-F2AF-410E-B3F2-68E010463D7C}" type="sibTrans" cxnId="{C46F372E-D32A-4A3D-A2FC-F0F85B7DB5D1}">
      <dgm:prSet/>
      <dgm:spPr/>
      <dgm:t>
        <a:bodyPr/>
        <a:lstStyle/>
        <a:p>
          <a:endParaRPr lang="en-US"/>
        </a:p>
      </dgm:t>
    </dgm:pt>
    <dgm:pt modelId="{A37C8B98-F916-4F31-AACC-2D990E29A30D}">
      <dgm:prSet/>
      <dgm:spPr/>
      <dgm:t>
        <a:bodyPr/>
        <a:lstStyle/>
        <a:p>
          <a:r>
            <a:rPr lang="en-US" dirty="0" smtClean="0"/>
            <a:t>Inflammation</a:t>
          </a:r>
          <a:endParaRPr lang="en-US" dirty="0"/>
        </a:p>
      </dgm:t>
    </dgm:pt>
    <dgm:pt modelId="{3B47ED0F-A8E3-499E-9F2A-4677F5C779BB}" type="parTrans" cxnId="{9A505E7F-EED5-4CC7-91C8-223344E7BFD7}">
      <dgm:prSet/>
      <dgm:spPr/>
      <dgm:t>
        <a:bodyPr/>
        <a:lstStyle/>
        <a:p>
          <a:endParaRPr lang="en-US"/>
        </a:p>
      </dgm:t>
    </dgm:pt>
    <dgm:pt modelId="{1047DC22-1418-420B-9A27-486DB439F02F}" type="sibTrans" cxnId="{9A505E7F-EED5-4CC7-91C8-223344E7BFD7}">
      <dgm:prSet/>
      <dgm:spPr/>
      <dgm:t>
        <a:bodyPr/>
        <a:lstStyle/>
        <a:p>
          <a:endParaRPr lang="en-US"/>
        </a:p>
      </dgm:t>
    </dgm:pt>
    <dgm:pt modelId="{E8CCB0D6-6749-4D30-BEE4-A89E32DBAE6F}">
      <dgm:prSet/>
      <dgm:spPr/>
      <dgm:t>
        <a:bodyPr/>
        <a:lstStyle/>
        <a:p>
          <a:r>
            <a:rPr lang="en-US" dirty="0" smtClean="0"/>
            <a:t>Endothelial dysfunction</a:t>
          </a:r>
          <a:endParaRPr lang="en-US" dirty="0"/>
        </a:p>
      </dgm:t>
    </dgm:pt>
    <dgm:pt modelId="{1A5979BF-A497-44C0-8F97-1082DE6EBDFD}" type="parTrans" cxnId="{A0C9AC4F-409D-45FE-B207-9D76BE5C675E}">
      <dgm:prSet/>
      <dgm:spPr/>
      <dgm:t>
        <a:bodyPr/>
        <a:lstStyle/>
        <a:p>
          <a:endParaRPr lang="en-US"/>
        </a:p>
      </dgm:t>
    </dgm:pt>
    <dgm:pt modelId="{E4521E10-92EF-4FC2-B168-120FE2150105}" type="sibTrans" cxnId="{A0C9AC4F-409D-45FE-B207-9D76BE5C675E}">
      <dgm:prSet/>
      <dgm:spPr/>
      <dgm:t>
        <a:bodyPr/>
        <a:lstStyle/>
        <a:p>
          <a:endParaRPr lang="en-US"/>
        </a:p>
      </dgm:t>
    </dgm:pt>
    <dgm:pt modelId="{318F41EB-934E-4EDF-87A4-28479A5D41A7}" type="pres">
      <dgm:prSet presAssocID="{6C6978DD-C6D6-4AF0-B6C4-406E65CE9686}" presName="composite" presStyleCnt="0">
        <dgm:presLayoutVars>
          <dgm:chMax val="1"/>
          <dgm:dir/>
          <dgm:resizeHandles val="exact"/>
        </dgm:presLayoutVars>
      </dgm:prSet>
      <dgm:spPr/>
      <dgm:t>
        <a:bodyPr/>
        <a:lstStyle/>
        <a:p>
          <a:endParaRPr lang="en-US"/>
        </a:p>
      </dgm:t>
    </dgm:pt>
    <dgm:pt modelId="{C3250B60-213B-4F5E-83C3-48D098A2958B}" type="pres">
      <dgm:prSet presAssocID="{6C6978DD-C6D6-4AF0-B6C4-406E65CE9686}" presName="radial" presStyleCnt="0">
        <dgm:presLayoutVars>
          <dgm:animLvl val="ctr"/>
        </dgm:presLayoutVars>
      </dgm:prSet>
      <dgm:spPr/>
    </dgm:pt>
    <dgm:pt modelId="{DCE0C93C-B196-4FEB-B2A5-8955332DCAE0}" type="pres">
      <dgm:prSet presAssocID="{C72C5F14-D5EF-4C13-8C64-D14CCF1BA20B}" presName="centerShape" presStyleLbl="vennNode1" presStyleIdx="0" presStyleCnt="5" custScaleX="87887" custScaleY="81127"/>
      <dgm:spPr/>
      <dgm:t>
        <a:bodyPr/>
        <a:lstStyle/>
        <a:p>
          <a:endParaRPr lang="en-US"/>
        </a:p>
      </dgm:t>
    </dgm:pt>
    <dgm:pt modelId="{F2A06582-A0D3-457A-ADC1-09022061BDE2}" type="pres">
      <dgm:prSet presAssocID="{4D411A5B-7272-4F16-BB8F-5B60D70FA6A6}" presName="node" presStyleLbl="vennNode1" presStyleIdx="1" presStyleCnt="5" custScaleX="155741" custScaleY="150035" custRadScaleRad="96976" custRadScaleInc="-694">
        <dgm:presLayoutVars>
          <dgm:bulletEnabled val="1"/>
        </dgm:presLayoutVars>
      </dgm:prSet>
      <dgm:spPr/>
      <dgm:t>
        <a:bodyPr/>
        <a:lstStyle/>
        <a:p>
          <a:endParaRPr lang="en-US"/>
        </a:p>
      </dgm:t>
    </dgm:pt>
    <dgm:pt modelId="{C89FF75D-69F5-406D-AADA-A10216BEC16C}" type="pres">
      <dgm:prSet presAssocID="{5ACD319A-78C1-44F6-B876-2905EDCC71C0}" presName="node" presStyleLbl="vennNode1" presStyleIdx="2" presStyleCnt="5" custScaleX="149763" custScaleY="138012">
        <dgm:presLayoutVars>
          <dgm:bulletEnabled val="1"/>
        </dgm:presLayoutVars>
      </dgm:prSet>
      <dgm:spPr/>
      <dgm:t>
        <a:bodyPr/>
        <a:lstStyle/>
        <a:p>
          <a:endParaRPr lang="en-US"/>
        </a:p>
      </dgm:t>
    </dgm:pt>
    <dgm:pt modelId="{29DA9ACC-E2A8-41E1-A876-F3C65D936B52}" type="pres">
      <dgm:prSet presAssocID="{A37C8B98-F916-4F31-AACC-2D990E29A30D}" presName="node" presStyleLbl="vennNode1" presStyleIdx="3" presStyleCnt="5" custScaleX="165933" custScaleY="141070" custRadScaleRad="88797" custRadScaleInc="-2048">
        <dgm:presLayoutVars>
          <dgm:bulletEnabled val="1"/>
        </dgm:presLayoutVars>
      </dgm:prSet>
      <dgm:spPr/>
      <dgm:t>
        <a:bodyPr/>
        <a:lstStyle/>
        <a:p>
          <a:endParaRPr lang="en-US"/>
        </a:p>
      </dgm:t>
    </dgm:pt>
    <dgm:pt modelId="{3566DEC2-D5C4-4999-868F-4FFA2EE62D5D}" type="pres">
      <dgm:prSet presAssocID="{E8CCB0D6-6749-4D30-BEE4-A89E32DBAE6F}" presName="node" presStyleLbl="vennNode1" presStyleIdx="4" presStyleCnt="5" custScaleX="152516" custScaleY="138012">
        <dgm:presLayoutVars>
          <dgm:bulletEnabled val="1"/>
        </dgm:presLayoutVars>
      </dgm:prSet>
      <dgm:spPr/>
      <dgm:t>
        <a:bodyPr/>
        <a:lstStyle/>
        <a:p>
          <a:endParaRPr lang="en-US"/>
        </a:p>
      </dgm:t>
    </dgm:pt>
  </dgm:ptLst>
  <dgm:cxnLst>
    <dgm:cxn modelId="{9241AE99-498A-437C-AEE4-47B9F0D48F33}" type="presOf" srcId="{E8CCB0D6-6749-4D30-BEE4-A89E32DBAE6F}" destId="{3566DEC2-D5C4-4999-868F-4FFA2EE62D5D}" srcOrd="0" destOrd="0" presId="urn:microsoft.com/office/officeart/2005/8/layout/radial3"/>
    <dgm:cxn modelId="{0C559060-DF21-494A-9F33-083F15E39CBF}" type="presOf" srcId="{A37C8B98-F916-4F31-AACC-2D990E29A30D}" destId="{29DA9ACC-E2A8-41E1-A876-F3C65D936B52}" srcOrd="0" destOrd="0" presId="urn:microsoft.com/office/officeart/2005/8/layout/radial3"/>
    <dgm:cxn modelId="{F8267B91-114D-424B-8E7B-1ECF16AAF082}" type="presOf" srcId="{6C6978DD-C6D6-4AF0-B6C4-406E65CE9686}" destId="{318F41EB-934E-4EDF-87A4-28479A5D41A7}" srcOrd="0" destOrd="0" presId="urn:microsoft.com/office/officeart/2005/8/layout/radial3"/>
    <dgm:cxn modelId="{A0C9AC4F-409D-45FE-B207-9D76BE5C675E}" srcId="{C72C5F14-D5EF-4C13-8C64-D14CCF1BA20B}" destId="{E8CCB0D6-6749-4D30-BEE4-A89E32DBAE6F}" srcOrd="3" destOrd="0" parTransId="{1A5979BF-A497-44C0-8F97-1082DE6EBDFD}" sibTransId="{E4521E10-92EF-4FC2-B168-120FE2150105}"/>
    <dgm:cxn modelId="{C35157C3-212F-4D17-8553-E5659C2913BD}" type="presOf" srcId="{4D411A5B-7272-4F16-BB8F-5B60D70FA6A6}" destId="{F2A06582-A0D3-457A-ADC1-09022061BDE2}" srcOrd="0" destOrd="0" presId="urn:microsoft.com/office/officeart/2005/8/layout/radial3"/>
    <dgm:cxn modelId="{88A3A5C4-18AA-4B86-9350-61BEF2F675BF}" type="presOf" srcId="{C72C5F14-D5EF-4C13-8C64-D14CCF1BA20B}" destId="{DCE0C93C-B196-4FEB-B2A5-8955332DCAE0}" srcOrd="0" destOrd="0" presId="urn:microsoft.com/office/officeart/2005/8/layout/radial3"/>
    <dgm:cxn modelId="{84C4D51C-098B-499D-8E63-B8D3D67734C3}" srcId="{6C6978DD-C6D6-4AF0-B6C4-406E65CE9686}" destId="{77168E5C-18BD-45A1-B29A-74B5A308DF37}" srcOrd="2" destOrd="0" parTransId="{3B0A6E46-9352-49B3-83F9-7D5EF1D64317}" sibTransId="{9B05A8D0-DED0-4647-85B7-E87B0F90EA1A}"/>
    <dgm:cxn modelId="{C46F372E-D32A-4A3D-A2FC-F0F85B7DB5D1}" srcId="{C72C5F14-D5EF-4C13-8C64-D14CCF1BA20B}" destId="{5ACD319A-78C1-44F6-B876-2905EDCC71C0}" srcOrd="1" destOrd="0" parTransId="{95811596-6B96-4CC1-AB64-EDFFD73C4773}" sibTransId="{024070A5-F2AF-410E-B3F2-68E010463D7C}"/>
    <dgm:cxn modelId="{15ADE146-592C-45D6-BADF-E3DB1C3E79D3}" srcId="{6C6978DD-C6D6-4AF0-B6C4-406E65CE9686}" destId="{CD5E3A70-3E12-4D56-B5A7-480E1E8458FD}" srcOrd="3" destOrd="0" parTransId="{7122549E-7BE2-4A96-86E1-992DA6FADE86}" sibTransId="{65E4B348-7558-4B63-B4D1-8C8EAE1129DB}"/>
    <dgm:cxn modelId="{228C72BD-5FE0-4C4F-B7B1-938D824E65F4}" srcId="{C72C5F14-D5EF-4C13-8C64-D14CCF1BA20B}" destId="{4D411A5B-7272-4F16-BB8F-5B60D70FA6A6}" srcOrd="0" destOrd="0" parTransId="{FCD3E162-8423-4FCF-8ACD-E4B6AD6493EA}" sibTransId="{26E979EC-31C4-47C6-A21A-03E5C11B05A9}"/>
    <dgm:cxn modelId="{16003EE4-F684-4D9B-9175-AA8569E4B76C}" type="presOf" srcId="{5ACD319A-78C1-44F6-B876-2905EDCC71C0}" destId="{C89FF75D-69F5-406D-AADA-A10216BEC16C}" srcOrd="0" destOrd="0" presId="urn:microsoft.com/office/officeart/2005/8/layout/radial3"/>
    <dgm:cxn modelId="{9A505E7F-EED5-4CC7-91C8-223344E7BFD7}" srcId="{C72C5F14-D5EF-4C13-8C64-D14CCF1BA20B}" destId="{A37C8B98-F916-4F31-AACC-2D990E29A30D}" srcOrd="2" destOrd="0" parTransId="{3B47ED0F-A8E3-499E-9F2A-4677F5C779BB}" sibTransId="{1047DC22-1418-420B-9A27-486DB439F02F}"/>
    <dgm:cxn modelId="{782F6AE1-F494-4B70-A7DA-D2027045D218}" srcId="{6C6978DD-C6D6-4AF0-B6C4-406E65CE9686}" destId="{62DFED08-B50F-4129-8149-4E4A55DA3AF1}" srcOrd="1" destOrd="0" parTransId="{B3AD513B-0248-48BD-B5F9-4969F9BB62FC}" sibTransId="{3E34D548-5072-446C-B090-C11ECE6EBE7A}"/>
    <dgm:cxn modelId="{3C1951D2-C69B-49E0-BCDA-15FA6E3C054E}" srcId="{6C6978DD-C6D6-4AF0-B6C4-406E65CE9686}" destId="{C72C5F14-D5EF-4C13-8C64-D14CCF1BA20B}" srcOrd="0" destOrd="0" parTransId="{22E5BEC1-5A2D-42F0-A419-30A3A6EB0C61}" sibTransId="{BF607D46-A617-40E2-A033-9473CDED5FAB}"/>
    <dgm:cxn modelId="{4CA950E5-2767-4D30-B1B2-829B30DDA585}" type="presParOf" srcId="{318F41EB-934E-4EDF-87A4-28479A5D41A7}" destId="{C3250B60-213B-4F5E-83C3-48D098A2958B}" srcOrd="0" destOrd="0" presId="urn:microsoft.com/office/officeart/2005/8/layout/radial3"/>
    <dgm:cxn modelId="{CA592C8A-481C-4C64-AC14-4B3E0B4BB0B2}" type="presParOf" srcId="{C3250B60-213B-4F5E-83C3-48D098A2958B}" destId="{DCE0C93C-B196-4FEB-B2A5-8955332DCAE0}" srcOrd="0" destOrd="0" presId="urn:microsoft.com/office/officeart/2005/8/layout/radial3"/>
    <dgm:cxn modelId="{43E5A295-E427-4000-A449-19EADF6B6557}" type="presParOf" srcId="{C3250B60-213B-4F5E-83C3-48D098A2958B}" destId="{F2A06582-A0D3-457A-ADC1-09022061BDE2}" srcOrd="1" destOrd="0" presId="urn:microsoft.com/office/officeart/2005/8/layout/radial3"/>
    <dgm:cxn modelId="{DCD53022-942A-4E77-946A-25DA0FBBC726}" type="presParOf" srcId="{C3250B60-213B-4F5E-83C3-48D098A2958B}" destId="{C89FF75D-69F5-406D-AADA-A10216BEC16C}" srcOrd="2" destOrd="0" presId="urn:microsoft.com/office/officeart/2005/8/layout/radial3"/>
    <dgm:cxn modelId="{E4865426-E0A4-4750-A60C-D193F8C6F414}" type="presParOf" srcId="{C3250B60-213B-4F5E-83C3-48D098A2958B}" destId="{29DA9ACC-E2A8-41E1-A876-F3C65D936B52}" srcOrd="3" destOrd="0" presId="urn:microsoft.com/office/officeart/2005/8/layout/radial3"/>
    <dgm:cxn modelId="{26191496-AA0A-4F27-937A-F35D06B10271}" type="presParOf" srcId="{C3250B60-213B-4F5E-83C3-48D098A2958B}" destId="{3566DEC2-D5C4-4999-868F-4FFA2EE62D5D}"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E0C93C-B196-4FEB-B2A5-8955332DCAE0}">
      <dsp:nvSpPr>
        <dsp:cNvPr id="0" name=""/>
        <dsp:cNvSpPr/>
      </dsp:nvSpPr>
      <dsp:spPr>
        <a:xfrm>
          <a:off x="2177048" y="1278573"/>
          <a:ext cx="2216459" cy="2045976"/>
        </a:xfrm>
        <a:prstGeom prst="ellipse">
          <a:avLst/>
        </a:prstGeom>
        <a:gradFill rotWithShape="0">
          <a:gsLst>
            <a:gs pos="0">
              <a:schemeClr val="accent2">
                <a:alpha val="50000"/>
                <a:hueOff val="0"/>
                <a:satOff val="0"/>
                <a:lumOff val="0"/>
                <a:alphaOff val="0"/>
                <a:shade val="15000"/>
                <a:satMod val="180000"/>
              </a:schemeClr>
            </a:gs>
            <a:gs pos="50000">
              <a:schemeClr val="accent2">
                <a:alpha val="50000"/>
                <a:hueOff val="0"/>
                <a:satOff val="0"/>
                <a:lumOff val="0"/>
                <a:alphaOff val="0"/>
                <a:shade val="45000"/>
                <a:satMod val="170000"/>
              </a:schemeClr>
            </a:gs>
            <a:gs pos="70000">
              <a:schemeClr val="accent2">
                <a:alpha val="50000"/>
                <a:hueOff val="0"/>
                <a:satOff val="0"/>
                <a:lumOff val="0"/>
                <a:alphaOff val="0"/>
                <a:tint val="99000"/>
                <a:shade val="65000"/>
                <a:satMod val="155000"/>
              </a:schemeClr>
            </a:gs>
            <a:gs pos="100000">
              <a:schemeClr val="accent2">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sepsis</a:t>
          </a:r>
          <a:endParaRPr lang="en-US" sz="4700" kern="1200" dirty="0"/>
        </a:p>
      </dsp:txBody>
      <dsp:txXfrm>
        <a:off x="2177048" y="1278573"/>
        <a:ext cx="2216459" cy="2045976"/>
      </dsp:txXfrm>
    </dsp:sp>
    <dsp:sp modelId="{F2A06582-A0D3-457A-ADC1-09022061BDE2}">
      <dsp:nvSpPr>
        <dsp:cNvPr id="0" name=""/>
        <dsp:cNvSpPr/>
      </dsp:nvSpPr>
      <dsp:spPr>
        <a:xfrm>
          <a:off x="2285991" y="-236992"/>
          <a:ext cx="1963848" cy="1891897"/>
        </a:xfrm>
        <a:prstGeom prst="ellipse">
          <a:avLst/>
        </a:prstGeom>
        <a:gradFill rotWithShape="0">
          <a:gsLst>
            <a:gs pos="0">
              <a:schemeClr val="accent3">
                <a:alpha val="50000"/>
                <a:hueOff val="0"/>
                <a:satOff val="0"/>
                <a:lumOff val="0"/>
                <a:alphaOff val="0"/>
                <a:shade val="15000"/>
                <a:satMod val="180000"/>
              </a:schemeClr>
            </a:gs>
            <a:gs pos="50000">
              <a:schemeClr val="accent3">
                <a:alpha val="50000"/>
                <a:hueOff val="0"/>
                <a:satOff val="0"/>
                <a:lumOff val="0"/>
                <a:alphaOff val="0"/>
                <a:shade val="45000"/>
                <a:satMod val="170000"/>
              </a:schemeClr>
            </a:gs>
            <a:gs pos="70000">
              <a:schemeClr val="accent3">
                <a:alpha val="50000"/>
                <a:hueOff val="0"/>
                <a:satOff val="0"/>
                <a:lumOff val="0"/>
                <a:alphaOff val="0"/>
                <a:tint val="99000"/>
                <a:shade val="65000"/>
                <a:satMod val="155000"/>
              </a:schemeClr>
            </a:gs>
            <a:gs pos="100000">
              <a:schemeClr val="accent3">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Coagulation</a:t>
          </a:r>
          <a:endParaRPr lang="en-US" sz="2000" kern="1200" dirty="0"/>
        </a:p>
      </dsp:txBody>
      <dsp:txXfrm>
        <a:off x="2285991" y="-236992"/>
        <a:ext cx="1963848" cy="1891897"/>
      </dsp:txXfrm>
    </dsp:sp>
    <dsp:sp modelId="{C89FF75D-69F5-406D-AADA-A10216BEC16C}">
      <dsp:nvSpPr>
        <dsp:cNvPr id="0" name=""/>
        <dsp:cNvSpPr/>
      </dsp:nvSpPr>
      <dsp:spPr>
        <a:xfrm>
          <a:off x="3983408" y="1431415"/>
          <a:ext cx="1888468" cy="1740291"/>
        </a:xfrm>
        <a:prstGeom prst="ellipse">
          <a:avLst/>
        </a:prstGeom>
        <a:gradFill rotWithShape="0">
          <a:gsLst>
            <a:gs pos="0">
              <a:schemeClr val="accent4">
                <a:alpha val="50000"/>
                <a:hueOff val="0"/>
                <a:satOff val="0"/>
                <a:lumOff val="0"/>
                <a:alphaOff val="0"/>
                <a:shade val="15000"/>
                <a:satMod val="180000"/>
              </a:schemeClr>
            </a:gs>
            <a:gs pos="50000">
              <a:schemeClr val="accent4">
                <a:alpha val="50000"/>
                <a:hueOff val="0"/>
                <a:satOff val="0"/>
                <a:lumOff val="0"/>
                <a:alphaOff val="0"/>
                <a:shade val="45000"/>
                <a:satMod val="170000"/>
              </a:schemeClr>
            </a:gs>
            <a:gs pos="70000">
              <a:schemeClr val="accent4">
                <a:alpha val="50000"/>
                <a:hueOff val="0"/>
                <a:satOff val="0"/>
                <a:lumOff val="0"/>
                <a:alphaOff val="0"/>
                <a:tint val="99000"/>
                <a:shade val="65000"/>
                <a:satMod val="155000"/>
              </a:schemeClr>
            </a:gs>
            <a:gs pos="100000">
              <a:schemeClr val="accent4">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Impaired</a:t>
          </a:r>
        </a:p>
        <a:p>
          <a:pPr lvl="0" algn="ctr" defTabSz="889000">
            <a:lnSpc>
              <a:spcPct val="90000"/>
            </a:lnSpc>
            <a:spcBef>
              <a:spcPct val="0"/>
            </a:spcBef>
            <a:spcAft>
              <a:spcPct val="35000"/>
            </a:spcAft>
          </a:pPr>
          <a:r>
            <a:rPr lang="en-US" sz="2000" kern="1200" dirty="0" smtClean="0"/>
            <a:t>Fibrinolysis</a:t>
          </a:r>
          <a:endParaRPr lang="en-US" sz="2000" kern="1200" dirty="0"/>
        </a:p>
      </dsp:txBody>
      <dsp:txXfrm>
        <a:off x="3983408" y="1431415"/>
        <a:ext cx="1888468" cy="1740291"/>
      </dsp:txXfrm>
    </dsp:sp>
    <dsp:sp modelId="{29DA9ACC-E2A8-41E1-A876-F3C65D936B52}">
      <dsp:nvSpPr>
        <dsp:cNvPr id="0" name=""/>
        <dsp:cNvSpPr/>
      </dsp:nvSpPr>
      <dsp:spPr>
        <a:xfrm>
          <a:off x="2286002" y="2869751"/>
          <a:ext cx="2092367" cy="1778851"/>
        </a:xfrm>
        <a:prstGeom prst="ellipse">
          <a:avLst/>
        </a:prstGeom>
        <a:gradFill rotWithShape="0">
          <a:gsLst>
            <a:gs pos="0">
              <a:schemeClr val="accent5">
                <a:alpha val="50000"/>
                <a:hueOff val="0"/>
                <a:satOff val="0"/>
                <a:lumOff val="0"/>
                <a:alphaOff val="0"/>
                <a:shade val="15000"/>
                <a:satMod val="180000"/>
              </a:schemeClr>
            </a:gs>
            <a:gs pos="50000">
              <a:schemeClr val="accent5">
                <a:alpha val="50000"/>
                <a:hueOff val="0"/>
                <a:satOff val="0"/>
                <a:lumOff val="0"/>
                <a:alphaOff val="0"/>
                <a:shade val="45000"/>
                <a:satMod val="170000"/>
              </a:schemeClr>
            </a:gs>
            <a:gs pos="70000">
              <a:schemeClr val="accent5">
                <a:alpha val="50000"/>
                <a:hueOff val="0"/>
                <a:satOff val="0"/>
                <a:lumOff val="0"/>
                <a:alphaOff val="0"/>
                <a:tint val="99000"/>
                <a:shade val="65000"/>
                <a:satMod val="155000"/>
              </a:schemeClr>
            </a:gs>
            <a:gs pos="100000">
              <a:schemeClr val="accent5">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Inflammation</a:t>
          </a:r>
          <a:endParaRPr lang="en-US" sz="2000" kern="1200" dirty="0"/>
        </a:p>
      </dsp:txBody>
      <dsp:txXfrm>
        <a:off x="2286002" y="2869751"/>
        <a:ext cx="2092367" cy="1778851"/>
      </dsp:txXfrm>
    </dsp:sp>
    <dsp:sp modelId="{3566DEC2-D5C4-4999-868F-4FFA2EE62D5D}">
      <dsp:nvSpPr>
        <dsp:cNvPr id="0" name=""/>
        <dsp:cNvSpPr/>
      </dsp:nvSpPr>
      <dsp:spPr>
        <a:xfrm>
          <a:off x="681322" y="1431415"/>
          <a:ext cx="1923182" cy="1740291"/>
        </a:xfrm>
        <a:prstGeom prst="ellipse">
          <a:avLst/>
        </a:prstGeom>
        <a:gradFill rotWithShape="0">
          <a:gsLst>
            <a:gs pos="0">
              <a:schemeClr val="accent6">
                <a:alpha val="50000"/>
                <a:hueOff val="0"/>
                <a:satOff val="0"/>
                <a:lumOff val="0"/>
                <a:alphaOff val="0"/>
                <a:shade val="15000"/>
                <a:satMod val="180000"/>
              </a:schemeClr>
            </a:gs>
            <a:gs pos="50000">
              <a:schemeClr val="accent6">
                <a:alpha val="50000"/>
                <a:hueOff val="0"/>
                <a:satOff val="0"/>
                <a:lumOff val="0"/>
                <a:alphaOff val="0"/>
                <a:shade val="45000"/>
                <a:satMod val="170000"/>
              </a:schemeClr>
            </a:gs>
            <a:gs pos="70000">
              <a:schemeClr val="accent6">
                <a:alpha val="50000"/>
                <a:hueOff val="0"/>
                <a:satOff val="0"/>
                <a:lumOff val="0"/>
                <a:alphaOff val="0"/>
                <a:tint val="99000"/>
                <a:shade val="65000"/>
                <a:satMod val="155000"/>
              </a:schemeClr>
            </a:gs>
            <a:gs pos="100000">
              <a:schemeClr val="accent6">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Endothelial dysfunction</a:t>
          </a:r>
          <a:endParaRPr lang="en-US" sz="2000" kern="1200" dirty="0"/>
        </a:p>
      </dsp:txBody>
      <dsp:txXfrm>
        <a:off x="681322" y="1431415"/>
        <a:ext cx="1923182" cy="174029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2979A-FFB2-4FE0-889D-5A1AFCC54295}" type="datetimeFigureOut">
              <a:rPr lang="en-US" smtClean="0"/>
              <a:pPr/>
              <a:t>5/2/2010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F9B72-E695-48CB-AD73-9450728541B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According to the literature, over 750,000 patients in the US develop severe sepsis. </a:t>
            </a:r>
          </a:p>
          <a:p>
            <a:pPr>
              <a:spcBef>
                <a:spcPct val="0"/>
              </a:spcBef>
            </a:pPr>
            <a:r>
              <a:rPr lang="en-US" dirty="0" smtClean="0"/>
              <a:t>It was projected to reach 1 million this year. The aging population, stronger antibiotics and technology have contributed to the increase in incidence.</a:t>
            </a:r>
          </a:p>
          <a:p>
            <a:pPr>
              <a:spcBef>
                <a:spcPct val="0"/>
              </a:spcBef>
            </a:pPr>
            <a:endParaRPr lang="en-US" dirty="0" smtClean="0"/>
          </a:p>
          <a:p>
            <a:pPr>
              <a:spcBef>
                <a:spcPct val="0"/>
              </a:spcBef>
              <a:buFontTx/>
              <a:buChar char="•"/>
            </a:pPr>
            <a:r>
              <a:rPr lang="en-US" dirty="0" smtClean="0"/>
              <a:t>The mortality rate for severe sepsis is unacceptably high ranging from 30-60%, and with delay in treatment and additional organ dysfunction, mortality increases.</a:t>
            </a:r>
          </a:p>
          <a:p>
            <a:pPr>
              <a:spcBef>
                <a:spcPct val="0"/>
              </a:spcBef>
              <a:buFontTx/>
              <a:buChar char="•"/>
            </a:pPr>
            <a:endParaRPr lang="en-US" dirty="0" smtClean="0"/>
          </a:p>
          <a:p>
            <a:pPr>
              <a:spcBef>
                <a:spcPct val="0"/>
              </a:spcBef>
              <a:buFontTx/>
              <a:buChar char="•"/>
            </a:pPr>
            <a:r>
              <a:rPr lang="en-US" dirty="0" smtClean="0"/>
              <a:t>The CDC listed septicemia as the 10</a:t>
            </a:r>
            <a:r>
              <a:rPr lang="en-US" baseline="30000" dirty="0" smtClean="0"/>
              <a:t>th</a:t>
            </a:r>
            <a:r>
              <a:rPr lang="en-US" dirty="0" smtClean="0"/>
              <a:t> leading cause of death in the US in 2007. Many cases of sepsis such as pneumonia are not captured by this data so the true number of deaths due to sepsis is much higher. </a:t>
            </a:r>
          </a:p>
          <a:p>
            <a:pPr>
              <a:spcBef>
                <a:spcPct val="0"/>
              </a:spcBef>
              <a:buFontTx/>
              <a:buChar char="•"/>
            </a:pPr>
            <a:endParaRPr lang="en-US" dirty="0" smtClean="0"/>
          </a:p>
          <a:p>
            <a:pPr>
              <a:spcBef>
                <a:spcPct val="0"/>
              </a:spcBef>
              <a:buFontTx/>
              <a:buChar char="•"/>
            </a:pPr>
            <a:r>
              <a:rPr lang="en-US" dirty="0" smtClean="0"/>
              <a:t>US hospitals spend 10s of billions of dollars each year to treat severe sepsis.</a:t>
            </a:r>
          </a:p>
          <a:p>
            <a:pPr>
              <a:spcBef>
                <a:spcPct val="0"/>
              </a:spcBef>
              <a:buFontTx/>
              <a:buChar char="•"/>
            </a:pPr>
            <a:endParaRPr lang="en-US" dirty="0" smtClean="0"/>
          </a:p>
          <a:p>
            <a:pPr>
              <a:spcBef>
                <a:spcPct val="0"/>
              </a:spcBef>
              <a:buFontTx/>
              <a:buChar char="•"/>
            </a:pPr>
            <a:r>
              <a:rPr lang="en-US" dirty="0" smtClean="0"/>
              <a:t>You should care about sepsis because nurses are in the position to identify patients who are at risk for developing severe sepsis and recognizing early signs and symptoms and facilitating appropriate evidence based care for these patients.</a:t>
            </a:r>
          </a:p>
          <a:p>
            <a:pPr>
              <a:spcBef>
                <a:spcPct val="0"/>
              </a:spcBef>
              <a:buFontTx/>
              <a:buChar char="•"/>
            </a:pPr>
            <a:endParaRPr lang="en-US" dirty="0" smtClean="0"/>
          </a:p>
          <a:p>
            <a:pPr>
              <a:spcBef>
                <a:spcPct val="0"/>
              </a:spcBef>
              <a:buFontTx/>
              <a:buChar char="•"/>
            </a:pPr>
            <a:r>
              <a:rPr lang="en-US" dirty="0" smtClean="0"/>
              <a:t>The Surviving Sepsis Campaign recommends treatment bundles for the treatment of severe sepsis and at the heart of treatment is early goal directed therapy</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D0E708-36EB-4FA5-8295-C9CD12E1604E}" type="slidenum">
              <a:rPr lang="en-US"/>
              <a:pPr fontAlgn="base">
                <a:spcBef>
                  <a:spcPct val="0"/>
                </a:spcBef>
                <a:spcAft>
                  <a:spcPct val="0"/>
                </a:spcAft>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F9B72-E695-48CB-AD73-9450728541BB}"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75589-8ED7-4D74-A5AB-AC2D02E5A7E9}" type="slidenum">
              <a:rPr lang="en-US" smtClean="0"/>
              <a:pPr>
                <a:defRPr/>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300" dirty="0" smtClean="0"/>
              <a:t>The major dysfunction in fibrinolysis is the body’s decreased ability to break down clots formed by the activation of the coagulation cascade. As a result many clots form in the microvasculature decreasing the tissues ability to extract oxygen from the capillaries thus resulting in hypoperfusion and cellular hypoxia and organ failure.</a:t>
            </a:r>
          </a:p>
          <a:p>
            <a:r>
              <a:rPr lang="en-US" dirty="0" smtClean="0"/>
              <a:t>Normally  clots would be broken down but Thrombin inhibits clot lysis by facilitating the release of plasmin activator inhibitor-1 (PAI-1) from endothelial cells and platelets. PAI-1 suppresses fibrinolysis by reducing the ability of tissue Plasminogen Activater (tPA) to promote clot lysis.  </a:t>
            </a:r>
          </a:p>
          <a:p>
            <a:r>
              <a:rPr lang="en-US" dirty="0" smtClean="0"/>
              <a:t>Protein C is a blood protein, when converted to it’s active form by thrombin has anticoagulant and antiinflammatory actions. </a:t>
            </a:r>
          </a:p>
          <a:p>
            <a:r>
              <a:rPr lang="en-US" dirty="0" smtClean="0"/>
              <a:t>In severe sepsis Protein C levels are depleted, and decreased levels are associated with increased risk of death. </a:t>
            </a:r>
          </a:p>
          <a:p>
            <a:endParaRPr lang="en-US" dirty="0"/>
          </a:p>
        </p:txBody>
      </p:sp>
      <p:sp>
        <p:nvSpPr>
          <p:cNvPr id="4" name="Slide Number Placeholder 3"/>
          <p:cNvSpPr>
            <a:spLocks noGrp="1"/>
          </p:cNvSpPr>
          <p:nvPr>
            <p:ph type="sldNum" sz="quarter" idx="10"/>
          </p:nvPr>
        </p:nvSpPr>
        <p:spPr/>
        <p:txBody>
          <a:bodyPr/>
          <a:lstStyle/>
          <a:p>
            <a:pPr>
              <a:defRPr/>
            </a:pPr>
            <a:fld id="{5CE75589-8ED7-4D74-A5AB-AC2D02E5A7E9}" type="slidenum">
              <a:rPr lang="en-US" smtClean="0"/>
              <a:pPr>
                <a:defRPr/>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a result of the previously described mechanisms, the endothelial lining becomes dysfunctional and contributes to the systemic inflammatory response, tissue hypoxia and organ dysfunction.</a:t>
            </a:r>
          </a:p>
          <a:p>
            <a:endParaRPr lang="en-US" dirty="0"/>
          </a:p>
        </p:txBody>
      </p:sp>
      <p:sp>
        <p:nvSpPr>
          <p:cNvPr id="4" name="Slide Number Placeholder 3"/>
          <p:cNvSpPr>
            <a:spLocks noGrp="1"/>
          </p:cNvSpPr>
          <p:nvPr>
            <p:ph type="sldNum" sz="quarter" idx="10"/>
          </p:nvPr>
        </p:nvSpPr>
        <p:spPr/>
        <p:txBody>
          <a:bodyPr/>
          <a:lstStyle/>
          <a:p>
            <a:pPr>
              <a:defRPr/>
            </a:pPr>
            <a:fld id="{5CE75589-8ED7-4D74-A5AB-AC2D02E5A7E9}" type="slidenum">
              <a:rPr lang="en-US" smtClean="0"/>
              <a:pPr>
                <a:defRPr/>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important factors in reducing mortality is preventing infection.</a:t>
            </a:r>
          </a:p>
          <a:p>
            <a:r>
              <a:rPr lang="en-US" dirty="0" smtClean="0"/>
              <a:t> Many fundamental elements of nursing, including maintaining universal precautions, enforcing infection control measures, and vigilantly monitoring changes in physical</a:t>
            </a:r>
          </a:p>
          <a:p>
            <a:r>
              <a:rPr lang="en-US" dirty="0" smtClean="0"/>
              <a:t>assessment parameters, can prevent and/or reduce the risk of infection and development of sepsis in hospitalized patients. Additionally, nursing interventions</a:t>
            </a:r>
          </a:p>
          <a:p>
            <a:r>
              <a:rPr lang="en-US" dirty="0" smtClean="0"/>
              <a:t>such as turning and positioning; providing skin, catheter, and oral care; and advocating appropriate handwashing measures can help reduce the occurrence of</a:t>
            </a:r>
          </a:p>
          <a:p>
            <a:r>
              <a:rPr lang="en-US" dirty="0" smtClean="0"/>
              <a:t>infection, especially the transmission of nosocomial infections.</a:t>
            </a:r>
          </a:p>
          <a:p>
            <a:r>
              <a:rPr lang="en-US" dirty="0" smtClean="0"/>
              <a:t>Remember the rise of Gram Positive in hospitalized pts, think about your central line care.</a:t>
            </a:r>
          </a:p>
          <a:p>
            <a:endParaRPr lang="en-US" dirty="0"/>
          </a:p>
        </p:txBody>
      </p:sp>
      <p:sp>
        <p:nvSpPr>
          <p:cNvPr id="4" name="Slide Number Placeholder 3"/>
          <p:cNvSpPr>
            <a:spLocks noGrp="1"/>
          </p:cNvSpPr>
          <p:nvPr>
            <p:ph type="sldNum" sz="quarter" idx="10"/>
          </p:nvPr>
        </p:nvSpPr>
        <p:spPr/>
        <p:txBody>
          <a:bodyPr/>
          <a:lstStyle/>
          <a:p>
            <a:pPr>
              <a:defRPr/>
            </a:pPr>
            <a:fld id="{5CE75589-8ED7-4D74-A5AB-AC2D02E5A7E9}" type="slidenum">
              <a:rPr lang="en-US" smtClean="0"/>
              <a:pPr>
                <a:defRPr/>
              </a:pPr>
              <a:t>34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we know that the very young and old are predisposed</a:t>
            </a:r>
            <a:r>
              <a:rPr lang="en-US" baseline="0" dirty="0" smtClean="0"/>
              <a:t> to infections and their sequele. The immunosupressed are at risk due to their weakened immune system and inability to mount an appropriate response to invading organisms. Gram negative bacteria are the cause of the majority of severe sepsis cases. The bacterial cell wall is responsible for triggering the systemic inflammatory response, but sepsis can be caused by other bacteria, fungi, yeast and parasites. Some people have genetic differences in their DNA that puts them at risk for developing severe sepsis and suffering worse mortality.</a:t>
            </a:r>
            <a:endParaRPr lang="en-US" dirty="0"/>
          </a:p>
        </p:txBody>
      </p:sp>
      <p:sp>
        <p:nvSpPr>
          <p:cNvPr id="4" name="Slide Number Placeholder 3"/>
          <p:cNvSpPr>
            <a:spLocks noGrp="1"/>
          </p:cNvSpPr>
          <p:nvPr>
            <p:ph type="sldNum" sz="quarter" idx="10"/>
          </p:nvPr>
        </p:nvSpPr>
        <p:spPr/>
        <p:txBody>
          <a:bodyPr/>
          <a:lstStyle/>
          <a:p>
            <a:pPr>
              <a:defRPr/>
            </a:pPr>
            <a:fld id="{5CE75589-8ED7-4D74-A5AB-AC2D02E5A7E9}" type="slidenum">
              <a:rPr lang="en-US" smtClean="0"/>
              <a:pPr>
                <a:defRPr/>
              </a:pPr>
              <a:t>35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75589-8ED7-4D74-A5AB-AC2D02E5A7E9}" type="slidenum">
              <a:rPr lang="en-US" smtClean="0"/>
              <a:pPr>
                <a:defRPr/>
              </a:pPr>
              <a:t>52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1"/>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rId2" action="ppaction://hlinksldjump" highlightClick="1"/>
          </p:cNvPr>
          <p:cNvSpPr/>
          <p:nvPr userDrawn="1"/>
        </p:nvSpPr>
        <p:spPr bwMode="auto">
          <a:xfrm>
            <a:off x="152400" y="6172200"/>
            <a:ext cx="609600" cy="509016"/>
          </a:xfrm>
          <a:prstGeom prst="actionButtonHome">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Action Button: Forward or Next 2">
            <a:hlinkClick r:id="" action="ppaction://hlinkshowjump?jump=nextslide" highlightClick="1"/>
          </p:cNvPr>
          <p:cNvSpPr/>
          <p:nvPr userDrawn="1"/>
        </p:nvSpPr>
        <p:spPr bwMode="auto">
          <a:xfrm>
            <a:off x="8382000" y="6248400"/>
            <a:ext cx="533400" cy="4328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2"/>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Action Button: Forward or Next 3">
            <a:hlinkClick r:id="" action="ppaction://hlinkshowjump?jump=nextslide" highlightClick="1"/>
          </p:cNvPr>
          <p:cNvSpPr/>
          <p:nvPr userDrawn="1"/>
        </p:nvSpPr>
        <p:spPr bwMode="auto">
          <a:xfrm>
            <a:off x="8382000" y="6248400"/>
            <a:ext cx="533400" cy="4328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Action Button: Back or Previous 4">
            <a:hlinkClick r:id="" action="ppaction://hlinkshowjump?jump=previousslide" highlightClick="1"/>
          </p:cNvPr>
          <p:cNvSpPr/>
          <p:nvPr userDrawn="1"/>
        </p:nvSpPr>
        <p:spPr bwMode="auto">
          <a:xfrm>
            <a:off x="7696200" y="6248400"/>
            <a:ext cx="533400" cy="432816"/>
          </a:xfrm>
          <a:prstGeom prst="actionButtonBackPrevious">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Action Button: Home 6">
            <a:hlinkClick r:id="rId2" action="ppaction://hlinksldjump" highlightClick="1"/>
          </p:cNvPr>
          <p:cNvSpPr/>
          <p:nvPr userDrawn="1"/>
        </p:nvSpPr>
        <p:spPr bwMode="auto">
          <a:xfrm>
            <a:off x="152400" y="6172200"/>
            <a:ext cx="609600" cy="509016"/>
          </a:xfrm>
          <a:prstGeom prst="actionButtonHome">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Action Button: Home 4">
            <a:hlinkClick r:id="rId2" action="ppaction://hlinksldjump" highlightClick="1"/>
          </p:cNvPr>
          <p:cNvSpPr/>
          <p:nvPr userDrawn="1"/>
        </p:nvSpPr>
        <p:spPr bwMode="auto">
          <a:xfrm>
            <a:off x="152400" y="6172200"/>
            <a:ext cx="609600" cy="509016"/>
          </a:xfrm>
          <a:prstGeom prst="actionButtonHome">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Action Button: Back or Previous 5">
            <a:hlinkClick r:id="" action="ppaction://hlinkshowjump?jump=previousslide" highlightClick="1"/>
          </p:cNvPr>
          <p:cNvSpPr/>
          <p:nvPr userDrawn="1"/>
        </p:nvSpPr>
        <p:spPr bwMode="auto">
          <a:xfrm>
            <a:off x="7696200" y="6248400"/>
            <a:ext cx="533400" cy="432816"/>
          </a:xfrm>
          <a:prstGeom prst="actionButtonBackPrevious">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Action Button: Forward or Next 6">
            <a:hlinkClick r:id="" action="ppaction://hlinkshowjump?jump=nextslide" highlightClick="1"/>
          </p:cNvPr>
          <p:cNvSpPr/>
          <p:nvPr userDrawn="1"/>
        </p:nvSpPr>
        <p:spPr bwMode="auto">
          <a:xfrm>
            <a:off x="8382000" y="6248400"/>
            <a:ext cx="533400" cy="4328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757803"/>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757803"/>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5"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Action Button: Home 2">
            <a:hlinkClick r:id="rId2" action="ppaction://hlinksldjump" highlightClick="1"/>
          </p:cNvPr>
          <p:cNvSpPr/>
          <p:nvPr userDrawn="1"/>
        </p:nvSpPr>
        <p:spPr bwMode="auto">
          <a:xfrm>
            <a:off x="152400" y="6172200"/>
            <a:ext cx="609600" cy="509016"/>
          </a:xfrm>
          <a:prstGeom prst="actionButtonHome">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Action Button: Back or Previous 3">
            <a:hlinkClick r:id="" action="ppaction://hlinkshowjump?jump=previousslide" highlightClick="1"/>
          </p:cNvPr>
          <p:cNvSpPr/>
          <p:nvPr userDrawn="1"/>
        </p:nvSpPr>
        <p:spPr bwMode="auto">
          <a:xfrm>
            <a:off x="7696200" y="6248400"/>
            <a:ext cx="533400" cy="432816"/>
          </a:xfrm>
          <a:prstGeom prst="actionButtonBackPrevious">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Action Button: Forward or Next 4">
            <a:hlinkClick r:id="" action="ppaction://hlinkshowjump?jump=nextslide" highlightClick="1"/>
          </p:cNvPr>
          <p:cNvSpPr/>
          <p:nvPr userDrawn="1"/>
        </p:nvSpPr>
        <p:spPr bwMode="auto">
          <a:xfrm>
            <a:off x="8382000" y="6248400"/>
            <a:ext cx="533400" cy="4328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bwMode="auto">
          <a:xfrm>
            <a:off x="0" y="76200"/>
            <a:ext cx="9144000" cy="6858000"/>
          </a:xfrm>
          <a:prstGeom prst="rect">
            <a:avLst/>
          </a:prstGeom>
          <a:gradFill>
            <a:gsLst>
              <a:gs pos="0">
                <a:schemeClr val="accent2">
                  <a:shade val="15000"/>
                  <a:satMod val="180000"/>
                  <a:alpha val="42000"/>
                </a:schemeClr>
              </a:gs>
              <a:gs pos="50000">
                <a:schemeClr val="accent2">
                  <a:shade val="45000"/>
                  <a:satMod val="170000"/>
                  <a:alpha val="0"/>
                </a:schemeClr>
              </a:gs>
              <a:gs pos="70000">
                <a:schemeClr val="accent2">
                  <a:tint val="99000"/>
                  <a:shade val="65000"/>
                  <a:satMod val="155000"/>
                  <a:alpha val="0"/>
                </a:schemeClr>
              </a:gs>
              <a:gs pos="100000">
                <a:schemeClr val="accent2">
                  <a:tint val="95500"/>
                  <a:shade val="100000"/>
                  <a:satMod val="155000"/>
                  <a:alpha val="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36" r:id="rId5"/>
    <p:sldLayoutId id="2147483735"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2"/>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audio" Target="../media/audio2.wav"/><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survivingsepsis.org/Bundles/Pages/default.aspx" TargetMode="External"/><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image" Target="../media/image25.wmf"/><Relationship Id="rId5" Type="http://schemas.openxmlformats.org/officeDocument/2006/relationships/hyperlink" Target="http://www.ihi.org/IHI/Topics/CriticalCare/Sepsis/" TargetMode="External"/><Relationship Id="rId4" Type="http://schemas.openxmlformats.org/officeDocument/2006/relationships/hyperlink" Target="http://guidelines.gov/summary/summary.aspx?doc_id=12231&amp;nbr=006316&amp;string=sepsi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0.xml"/><Relationship Id="rId18" Type="http://schemas.openxmlformats.org/officeDocument/2006/relationships/slide" Target="slide35.xml"/><Relationship Id="rId3" Type="http://schemas.openxmlformats.org/officeDocument/2006/relationships/slide" Target="slide25.xml"/><Relationship Id="rId7" Type="http://schemas.openxmlformats.org/officeDocument/2006/relationships/slide" Target="slide14.xml"/><Relationship Id="rId12" Type="http://schemas.openxmlformats.org/officeDocument/2006/relationships/slide" Target="slide4.xml"/><Relationship Id="rId17" Type="http://schemas.openxmlformats.org/officeDocument/2006/relationships/slide" Target="slide31.xml"/><Relationship Id="rId2" Type="http://schemas.openxmlformats.org/officeDocument/2006/relationships/slide" Target="slide5.xml"/><Relationship Id="rId16" Type="http://schemas.openxmlformats.org/officeDocument/2006/relationships/slide" Target="slide27.xml"/><Relationship Id="rId20" Type="http://schemas.openxmlformats.org/officeDocument/2006/relationships/slide" Target="slide41.xml"/><Relationship Id="rId1" Type="http://schemas.openxmlformats.org/officeDocument/2006/relationships/slideLayout" Target="../slideLayouts/slideLayout4.xml"/><Relationship Id="rId6" Type="http://schemas.openxmlformats.org/officeDocument/2006/relationships/slide" Target="slide34.xml"/><Relationship Id="rId11" Type="http://schemas.openxmlformats.org/officeDocument/2006/relationships/slide" Target="slide49.xml"/><Relationship Id="rId5" Type="http://schemas.openxmlformats.org/officeDocument/2006/relationships/slide" Target="slide52.xml"/><Relationship Id="rId15" Type="http://schemas.openxmlformats.org/officeDocument/2006/relationships/slide" Target="slide26.xml"/><Relationship Id="rId10" Type="http://schemas.openxmlformats.org/officeDocument/2006/relationships/slide" Target="slide44.xml"/><Relationship Id="rId19" Type="http://schemas.openxmlformats.org/officeDocument/2006/relationships/slide" Target="slide40.xml"/><Relationship Id="rId4" Type="http://schemas.openxmlformats.org/officeDocument/2006/relationships/slide" Target="slide37.xml"/><Relationship Id="rId9" Type="http://schemas.openxmlformats.org/officeDocument/2006/relationships/slide" Target="slide18.xml"/><Relationship Id="rId14" Type="http://schemas.openxmlformats.org/officeDocument/2006/relationships/slide" Target="slide21.x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slide" Target="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0.wmf"/><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audio" Target="../media/audio3.wav"/><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image" Target="../media/image38.gif"/></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 Target="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www.ihi.org/IHI/Topics/CriticalCare/Sepsis/Tools/SevereSepsisBundle.htm" TargetMode="External"/><Relationship Id="rId2" Type="http://schemas.openxmlformats.org/officeDocument/2006/relationships/hyperlink" Target="https://www.lillymedical.com/lmprod/servlet/com.heartbeat.slideengine.admin.controller.AdminController_New" TargetMode="External"/><Relationship Id="rId1" Type="http://schemas.openxmlformats.org/officeDocument/2006/relationships/slideLayout" Target="../slideLayouts/slideLayout9.xml"/><Relationship Id="rId4" Type="http://schemas.openxmlformats.org/officeDocument/2006/relationships/hyperlink" Target="http://sepsisforum.org/PDF%20Files/2003%20revsion%20Sepsis1103.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survivingsepsis.org/Bundles/Pages/default.aspx" TargetMode="External"/><Relationship Id="rId2" Type="http://schemas.openxmlformats.org/officeDocument/2006/relationships/hyperlink" Target="http://guidelines.gov/summary/summary.aspx?doc_id=12231&amp;nbr=006316&amp;string=sepsis" TargetMode="External"/><Relationship Id="rId1" Type="http://schemas.openxmlformats.org/officeDocument/2006/relationships/slideLayout" Target="../slideLayouts/slideLayout9.xml"/><Relationship Id="rId4" Type="http://schemas.openxmlformats.org/officeDocument/2006/relationships/hyperlink" Target="http://ssc.sccm.org/sepsis/what_you_should_kno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audio" Target="../media/audio1.wav"/><Relationship Id="rId6" Type="http://schemas.openxmlformats.org/officeDocument/2006/relationships/image" Target="../media/image10.jpeg"/><Relationship Id="rId5" Type="http://schemas.openxmlformats.org/officeDocument/2006/relationships/slide" Target="slide10.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Sepsis;</a:t>
            </a:r>
            <a:br>
              <a:rPr lang="en-US" dirty="0" smtClean="0"/>
            </a:br>
            <a:r>
              <a:rPr lang="en-US" dirty="0" smtClean="0"/>
              <a:t>What it’s all about</a:t>
            </a:r>
            <a:endParaRPr lang="en-US" dirty="0"/>
          </a:p>
        </p:txBody>
      </p:sp>
      <p:sp>
        <p:nvSpPr>
          <p:cNvPr id="3" name="Subtitle 2"/>
          <p:cNvSpPr>
            <a:spLocks noGrp="1"/>
          </p:cNvSpPr>
          <p:nvPr>
            <p:ph type="subTitle" idx="1"/>
          </p:nvPr>
        </p:nvSpPr>
        <p:spPr>
          <a:xfrm>
            <a:off x="730250" y="4344989"/>
            <a:ext cx="7681913" cy="1293811"/>
          </a:xfrm>
        </p:spPr>
        <p:txBody>
          <a:bodyPr/>
          <a:lstStyle/>
          <a:p>
            <a:r>
              <a:rPr lang="en-US" dirty="0" smtClean="0">
                <a:solidFill>
                  <a:schemeClr val="accent1">
                    <a:lumMod val="40000"/>
                    <a:lumOff val="60000"/>
                  </a:schemeClr>
                </a:solidFill>
                <a:effectLst>
                  <a:outerShdw blurRad="38100" dist="38100" dir="2700000" algn="tl">
                    <a:srgbClr val="000000">
                      <a:alpha val="43137"/>
                    </a:srgbClr>
                  </a:outerShdw>
                </a:effectLst>
              </a:rPr>
              <a:t>Michelle Westrich RN BSN</a:t>
            </a:r>
          </a:p>
          <a:p>
            <a:r>
              <a:rPr lang="en-US" dirty="0" smtClean="0">
                <a:solidFill>
                  <a:schemeClr val="accent1">
                    <a:lumMod val="40000"/>
                    <a:lumOff val="60000"/>
                  </a:schemeClr>
                </a:solidFill>
                <a:effectLst>
                  <a:outerShdw blurRad="38100" dist="38100" dir="2700000" algn="tl">
                    <a:srgbClr val="000000">
                      <a:alpha val="43137"/>
                    </a:srgbClr>
                  </a:outerShdw>
                </a:effectLst>
              </a:rPr>
              <a:t>Alverno College MSN Student</a:t>
            </a:r>
          </a:p>
          <a:p>
            <a:endParaRPr lang="en-US" dirty="0"/>
          </a:p>
        </p:txBody>
      </p:sp>
      <p:pic>
        <p:nvPicPr>
          <p:cNvPr id="4" name="Picture 9" descr="j0423834.wmf"/>
          <p:cNvPicPr>
            <a:picLocks noChangeAspect="1"/>
          </p:cNvPicPr>
          <p:nvPr/>
        </p:nvPicPr>
        <p:blipFill>
          <a:blip r:embed="rId2" cstate="print"/>
          <a:srcRect/>
          <a:stretch>
            <a:fillRect/>
          </a:stretch>
        </p:blipFill>
        <p:spPr bwMode="auto">
          <a:xfrm>
            <a:off x="6705600" y="4876800"/>
            <a:ext cx="2298284" cy="1685925"/>
          </a:xfrm>
          <a:prstGeom prst="rect">
            <a:avLst/>
          </a:prstGeom>
          <a:noFill/>
          <a:ln w="9525">
            <a:noFill/>
            <a:miter lim="800000"/>
            <a:headEnd/>
            <a:tailEnd/>
          </a:ln>
        </p:spPr>
      </p:pic>
      <p:sp>
        <p:nvSpPr>
          <p:cNvPr id="5" name="TextBox 4"/>
          <p:cNvSpPr txBox="1"/>
          <p:nvPr/>
        </p:nvSpPr>
        <p:spPr>
          <a:xfrm>
            <a:off x="5715000" y="6248400"/>
            <a:ext cx="184731" cy="369332"/>
          </a:xfrm>
          <a:prstGeom prst="rect">
            <a:avLst/>
          </a:prstGeom>
          <a:noFill/>
        </p:spPr>
        <p:txBody>
          <a:bodyPr wrap="none" rtlCol="0">
            <a:spAutoFit/>
          </a:bodyPr>
          <a:lstStyle/>
          <a:p>
            <a:endParaRPr lang="en-US" dirty="0"/>
          </a:p>
        </p:txBody>
      </p:sp>
      <p:sp>
        <p:nvSpPr>
          <p:cNvPr id="6" name="TextBox 5"/>
          <p:cNvSpPr txBox="1"/>
          <p:nvPr/>
        </p:nvSpPr>
        <p:spPr>
          <a:xfrm>
            <a:off x="5257800" y="6611779"/>
            <a:ext cx="3886200" cy="246221"/>
          </a:xfrm>
          <a:prstGeom prst="rect">
            <a:avLst/>
          </a:prstGeom>
          <a:noFill/>
        </p:spPr>
        <p:txBody>
          <a:bodyPr wrap="square" rtlCol="0">
            <a:spAutoFit/>
          </a:bodyPr>
          <a:lstStyle/>
          <a:p>
            <a:r>
              <a:rPr lang="en-US" sz="1000" dirty="0" smtClean="0"/>
              <a:t>All images imported from Microsoft Clipart unless otherwise cited.</a:t>
            </a:r>
            <a:endParaRPr lang="en-US" sz="1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j0214098.wav">
            <a:hlinkClick r:id="" action="ppaction://media"/>
          </p:cNvPr>
          <p:cNvPicPr>
            <a:picLocks noRot="1" noChangeAspect="1"/>
          </p:cNvPicPr>
          <p:nvPr>
            <a:wavAudioFile r:embed="rId1" name="j0214098.wav"/>
          </p:nvPr>
        </p:nvPicPr>
        <p:blipFill>
          <a:blip r:embed="rId3" cstate="print"/>
          <a:stretch>
            <a:fillRect/>
          </a:stretch>
        </p:blipFill>
        <p:spPr>
          <a:xfrm>
            <a:off x="6400800" y="3657600"/>
            <a:ext cx="304800" cy="304800"/>
          </a:xfrm>
          <a:prstGeom prst="rect">
            <a:avLst/>
          </a:prstGeom>
        </p:spPr>
      </p:pic>
      <p:pic>
        <p:nvPicPr>
          <p:cNvPr id="1027" name="Picture 3" descr="C:\Users\michelle\AppData\Local\Microsoft\Windows\Temporary Internet Files\Content.IE5\MMRUL0XO\MCj00787370000[1].wmf"/>
          <p:cNvPicPr>
            <a:picLocks noChangeAspect="1" noChangeArrowheads="1"/>
          </p:cNvPicPr>
          <p:nvPr/>
        </p:nvPicPr>
        <p:blipFill>
          <a:blip r:embed="rId4" cstate="print"/>
          <a:srcRect/>
          <a:stretch>
            <a:fillRect/>
          </a:stretch>
        </p:blipFill>
        <p:spPr bwMode="auto">
          <a:xfrm>
            <a:off x="4953000" y="990600"/>
            <a:ext cx="3729162" cy="4572000"/>
          </a:xfrm>
          <a:prstGeom prst="rect">
            <a:avLst/>
          </a:prstGeom>
          <a:noFill/>
        </p:spPr>
      </p:pic>
      <p:sp>
        <p:nvSpPr>
          <p:cNvPr id="12" name="TextBox 11"/>
          <p:cNvSpPr txBox="1"/>
          <p:nvPr/>
        </p:nvSpPr>
        <p:spPr>
          <a:xfrm>
            <a:off x="762000" y="1676400"/>
            <a:ext cx="3581400" cy="4093428"/>
          </a:xfrm>
          <a:prstGeom prst="rect">
            <a:avLst/>
          </a:prstGeom>
          <a:noFill/>
        </p:spPr>
        <p:txBody>
          <a:bodyPr wrap="square" rtlCol="0">
            <a:spAutoFit/>
          </a:bodyPr>
          <a:lstStyle/>
          <a:p>
            <a:pPr algn="ctr"/>
            <a:r>
              <a:rPr lang="en-US" sz="3200" b="1" u="sng" dirty="0" smtClean="0"/>
              <a:t>That’s correct!</a:t>
            </a:r>
          </a:p>
          <a:p>
            <a:pPr algn="ctr"/>
            <a:endParaRPr lang="en-US" sz="3200" b="1" u="sng" dirty="0" smtClean="0"/>
          </a:p>
          <a:p>
            <a:r>
              <a:rPr lang="en-US" sz="2800" b="1" dirty="0" smtClean="0">
                <a:solidFill>
                  <a:srgbClr val="FFC000"/>
                </a:solidFill>
              </a:rPr>
              <a:t>SIRS is characterized by fever/hypothermia, tachycardia, tachypnea/ decreased CO₂, and elevated/decreased WBCs with bands.</a:t>
            </a:r>
            <a:endParaRPr lang="en-US" sz="3200" b="1" u="sng" dirty="0" smtClean="0"/>
          </a:p>
        </p:txBody>
      </p:sp>
      <p:sp>
        <p:nvSpPr>
          <p:cNvPr id="8" name="Action Button: Forward or Next 7">
            <a:hlinkClick r:id="rId5" action="ppaction://hlinksldjump" highlightClick="1"/>
          </p:cNvPr>
          <p:cNvSpPr/>
          <p:nvPr/>
        </p:nvSpPr>
        <p:spPr bwMode="auto">
          <a:xfrm>
            <a:off x="8305800" y="6019800"/>
            <a:ext cx="685800" cy="6614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Action Button: Return 8">
            <a:hlinkClick r:id="rId6" action="ppaction://hlinksldjump" highlightClick="1"/>
          </p:cNvPr>
          <p:cNvSpPr/>
          <p:nvPr/>
        </p:nvSpPr>
        <p:spPr bwMode="auto">
          <a:xfrm>
            <a:off x="7391400" y="6019800"/>
            <a:ext cx="838200" cy="661416"/>
          </a:xfrm>
          <a:prstGeom prst="actionButtonReturn">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Question slide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7848600" cy="1550988"/>
          </a:xfrm>
        </p:spPr>
        <p:txBody>
          <a:bodyPr/>
          <a:lstStyle/>
          <a:p>
            <a:pPr>
              <a:buNone/>
            </a:pPr>
            <a:r>
              <a:rPr lang="en-US" sz="2800" dirty="0" smtClean="0"/>
              <a:t>No, remember the definitions. SIRS is fever/hypothermia, tachycardia, tachypnea/ decreased CO₂, and elevated/decreased WBCs with bands.</a:t>
            </a:r>
            <a:endParaRPr lang="en-US" sz="2800" dirty="0"/>
          </a:p>
        </p:txBody>
      </p:sp>
      <p:pic>
        <p:nvPicPr>
          <p:cNvPr id="2050" name="Picture 2" descr="C:\Users\michelle\AppData\Local\Microsoft\Windows\Temporary Internet Files\Content.IE5\NAKVHE3G\MPj04394700000[1].jpg"/>
          <p:cNvPicPr>
            <a:picLocks noChangeAspect="1" noChangeArrowheads="1"/>
          </p:cNvPicPr>
          <p:nvPr/>
        </p:nvPicPr>
        <p:blipFill>
          <a:blip r:embed="rId2" cstate="print"/>
          <a:srcRect/>
          <a:stretch>
            <a:fillRect/>
          </a:stretch>
        </p:blipFill>
        <p:spPr bwMode="auto">
          <a:xfrm>
            <a:off x="2209800" y="2971800"/>
            <a:ext cx="35052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ction Button: Return 4">
            <a:hlinkClick r:id="rId3" action="ppaction://hlinksldjump" highlightClick="1"/>
          </p:cNvPr>
          <p:cNvSpPr/>
          <p:nvPr/>
        </p:nvSpPr>
        <p:spPr bwMode="auto">
          <a:xfrm>
            <a:off x="7391400" y="6019800"/>
            <a:ext cx="838200" cy="661416"/>
          </a:xfrm>
          <a:prstGeom prst="actionButtonReturn">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Question slide</a:t>
            </a:r>
          </a:p>
        </p:txBody>
      </p:sp>
      <p:sp>
        <p:nvSpPr>
          <p:cNvPr id="6" name="Action Button: Forward or Next 5">
            <a:hlinkClick r:id="rId4" action="ppaction://hlinksldjump" highlightClick="1"/>
          </p:cNvPr>
          <p:cNvSpPr/>
          <p:nvPr/>
        </p:nvSpPr>
        <p:spPr bwMode="auto">
          <a:xfrm>
            <a:off x="8305800" y="6019800"/>
            <a:ext cx="685800" cy="6614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cont.</a:t>
            </a:r>
          </a:p>
        </p:txBody>
      </p:sp>
      <p:sp>
        <p:nvSpPr>
          <p:cNvPr id="5" name="TextBox 4"/>
          <p:cNvSpPr txBox="1"/>
          <p:nvPr/>
        </p:nvSpPr>
        <p:spPr>
          <a:xfrm>
            <a:off x="381000" y="990600"/>
            <a:ext cx="2424318" cy="461665"/>
          </a:xfrm>
          <a:prstGeom prst="rect">
            <a:avLst/>
          </a:prstGeom>
          <a:noFill/>
        </p:spPr>
        <p:txBody>
          <a:bodyPr wrap="none" rtlCol="0">
            <a:spAutoFit/>
          </a:bodyPr>
          <a:lstStyle/>
          <a:p>
            <a:r>
              <a:rPr lang="en-US" sz="2400" dirty="0" smtClean="0">
                <a:solidFill>
                  <a:srgbClr val="FFFF00"/>
                </a:solidFill>
              </a:rPr>
              <a:t>Click on the boxes</a:t>
            </a:r>
            <a:endParaRPr lang="en-US" sz="2400" dirty="0">
              <a:solidFill>
                <a:srgbClr val="FFFF00"/>
              </a:solidFill>
            </a:endParaRPr>
          </a:p>
        </p:txBody>
      </p:sp>
      <p:sp>
        <p:nvSpPr>
          <p:cNvPr id="11" name="TextBox 10"/>
          <p:cNvSpPr txBox="1"/>
          <p:nvPr/>
        </p:nvSpPr>
        <p:spPr>
          <a:xfrm>
            <a:off x="533401" y="1828800"/>
            <a:ext cx="5257799" cy="3877985"/>
          </a:xfrm>
          <a:prstGeom prst="rect">
            <a:avLst/>
          </a:prstGeom>
          <a:noFill/>
        </p:spPr>
        <p:txBody>
          <a:bodyPr wrap="square" rtlCol="0">
            <a:spAutoFit/>
          </a:bodyPr>
          <a:lstStyle/>
          <a:p>
            <a:r>
              <a:rPr lang="en-US" dirty="0" smtClean="0"/>
              <a:t>True  or  False  : </a:t>
            </a:r>
            <a:r>
              <a:rPr lang="en-US" sz="2000" dirty="0" smtClean="0"/>
              <a:t>Severe sepsis is the third leading      	          cause of death in adult ICUs.</a:t>
            </a:r>
          </a:p>
          <a:p>
            <a:endParaRPr lang="en-US" dirty="0" smtClean="0"/>
          </a:p>
          <a:p>
            <a:endParaRPr lang="en-US" dirty="0" smtClean="0"/>
          </a:p>
          <a:p>
            <a:endParaRPr lang="en-US" dirty="0" smtClean="0"/>
          </a:p>
          <a:p>
            <a:r>
              <a:rPr lang="en-US" dirty="0" smtClean="0"/>
              <a:t>True  or  False  : </a:t>
            </a:r>
            <a:r>
              <a:rPr lang="en-US" sz="2000" dirty="0" smtClean="0"/>
              <a:t>Hospitals spend $1 billion dollars 	           treating severe sepsis.</a:t>
            </a:r>
          </a:p>
          <a:p>
            <a:endParaRPr lang="en-US" dirty="0" smtClean="0"/>
          </a:p>
          <a:p>
            <a:endParaRPr lang="en-US" dirty="0" smtClean="0"/>
          </a:p>
          <a:p>
            <a:endParaRPr lang="en-US" dirty="0" smtClean="0"/>
          </a:p>
          <a:p>
            <a:r>
              <a:rPr lang="en-US" dirty="0" smtClean="0"/>
              <a:t>True  or  False  : </a:t>
            </a:r>
            <a:r>
              <a:rPr lang="en-US" sz="2000" dirty="0" smtClean="0"/>
              <a:t>Severe sepsis has about a 50%   	          mortality rate.	</a:t>
            </a:r>
          </a:p>
          <a:p>
            <a:endParaRPr lang="en-US" dirty="0"/>
          </a:p>
        </p:txBody>
      </p:sp>
      <p:sp>
        <p:nvSpPr>
          <p:cNvPr id="12" name="Rounded Rectangle 11"/>
          <p:cNvSpPr/>
          <p:nvPr/>
        </p:nvSpPr>
        <p:spPr bwMode="auto">
          <a:xfrm>
            <a:off x="6553200" y="14478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Severe sepsis is the leading cause of death in ICUs.</a:t>
            </a:r>
          </a:p>
        </p:txBody>
      </p:sp>
      <p:sp>
        <p:nvSpPr>
          <p:cNvPr id="13" name="Rounded Rectangle 12"/>
          <p:cNvSpPr/>
          <p:nvPr/>
        </p:nvSpPr>
        <p:spPr bwMode="auto">
          <a:xfrm>
            <a:off x="6553200" y="21336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No, Severe sepsis is the leading cause of death in ICUs.</a:t>
            </a:r>
          </a:p>
        </p:txBody>
      </p:sp>
      <p:sp>
        <p:nvSpPr>
          <p:cNvPr id="14" name="Rounded Rectangle 13"/>
          <p:cNvSpPr/>
          <p:nvPr/>
        </p:nvSpPr>
        <p:spPr bwMode="auto">
          <a:xfrm>
            <a:off x="6553200" y="30480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Hospitals spend $17 billion dollars each year treating severe sepsis.</a:t>
            </a:r>
          </a:p>
        </p:txBody>
      </p:sp>
      <p:sp>
        <p:nvSpPr>
          <p:cNvPr id="15" name="Rounded Rectangle 14"/>
          <p:cNvSpPr/>
          <p:nvPr/>
        </p:nvSpPr>
        <p:spPr bwMode="auto">
          <a:xfrm>
            <a:off x="6553200" y="37338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No, Hospitals spend $17 billion dollars each year treating severe sepsis.</a:t>
            </a:r>
          </a:p>
        </p:txBody>
      </p:sp>
      <p:sp>
        <p:nvSpPr>
          <p:cNvPr id="16" name="Rounded Rectangle 15"/>
          <p:cNvSpPr/>
          <p:nvPr/>
        </p:nvSpPr>
        <p:spPr bwMode="auto">
          <a:xfrm>
            <a:off x="6477000" y="47244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a:t>
            </a:r>
          </a:p>
        </p:txBody>
      </p:sp>
      <p:sp>
        <p:nvSpPr>
          <p:cNvPr id="17" name="Rounded Rectangle 16"/>
          <p:cNvSpPr/>
          <p:nvPr/>
        </p:nvSpPr>
        <p:spPr bwMode="auto">
          <a:xfrm>
            <a:off x="6477000" y="54102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No, severe sepsis has about a 50% mortality rate.</a:t>
            </a:r>
          </a:p>
        </p:txBody>
      </p:sp>
      <p:sp>
        <p:nvSpPr>
          <p:cNvPr id="18" name="Rectangle 17"/>
          <p:cNvSpPr/>
          <p:nvPr/>
        </p:nvSpPr>
        <p:spPr bwMode="auto">
          <a:xfrm>
            <a:off x="1371600" y="1828800"/>
            <a:ext cx="609600" cy="381000"/>
          </a:xfrm>
          <a:prstGeom prst="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19" name="Rectangle 18"/>
          <p:cNvSpPr/>
          <p:nvPr/>
        </p:nvSpPr>
        <p:spPr bwMode="auto">
          <a:xfrm>
            <a:off x="533400" y="4724400"/>
            <a:ext cx="609600" cy="381000"/>
          </a:xfrm>
          <a:prstGeom prst="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20" name="Rectangle 19"/>
          <p:cNvSpPr/>
          <p:nvPr/>
        </p:nvSpPr>
        <p:spPr bwMode="auto">
          <a:xfrm>
            <a:off x="457200" y="3200400"/>
            <a:ext cx="609600" cy="381000"/>
          </a:xfrm>
          <a:prstGeom prst="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21" name="Rectangle 20"/>
          <p:cNvSpPr/>
          <p:nvPr/>
        </p:nvSpPr>
        <p:spPr bwMode="auto">
          <a:xfrm>
            <a:off x="1371600" y="4724400"/>
            <a:ext cx="609600" cy="381000"/>
          </a:xfrm>
          <a:prstGeom prst="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22" name="Rectangle 21"/>
          <p:cNvSpPr/>
          <p:nvPr/>
        </p:nvSpPr>
        <p:spPr bwMode="auto">
          <a:xfrm>
            <a:off x="1371600" y="3200400"/>
            <a:ext cx="609600" cy="381000"/>
          </a:xfrm>
          <a:prstGeom prst="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23" name="Rectangle 22"/>
          <p:cNvSpPr/>
          <p:nvPr/>
        </p:nvSpPr>
        <p:spPr bwMode="auto">
          <a:xfrm>
            <a:off x="457200" y="1828800"/>
            <a:ext cx="609600" cy="381000"/>
          </a:xfrm>
          <a:prstGeom prst="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pic>
        <p:nvPicPr>
          <p:cNvPr id="25" name="Picture 9" descr="C:\Users\michelle\AppData\Local\Microsoft\Windows\Temporary Internet Files\Content.IE5\IWBHNL4V\MCPE07015_0000[1].wmf"/>
          <p:cNvPicPr>
            <a:picLocks noChangeAspect="1" noChangeArrowheads="1"/>
          </p:cNvPicPr>
          <p:nvPr/>
        </p:nvPicPr>
        <p:blipFill>
          <a:blip r:embed="rId2" cstate="print"/>
          <a:srcRect/>
          <a:stretch>
            <a:fillRect/>
          </a:stretch>
        </p:blipFill>
        <p:spPr bwMode="auto">
          <a:xfrm>
            <a:off x="7543800" y="152400"/>
            <a:ext cx="1295400" cy="1272916"/>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4" presetClass="entr" presetSubtype="16"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childTnLst>
              </p:cTn>
              <p:nextCondLst>
                <p:cond evt="onClick" delay="0">
                  <p:tgtEl>
                    <p:spTgt spid="21"/>
                  </p:tgtEl>
                </p:cond>
              </p:nextCondLst>
            </p:seq>
          </p:childTnLst>
        </p:cTn>
      </p:par>
    </p:tnLst>
    <p:bldLst>
      <p:bldP spid="12" grpId="0" animBg="1"/>
      <p:bldP spid="13" grpId="0" animBg="1"/>
      <p:bldP spid="14" grpId="1"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Severe Sepsis</a:t>
            </a:r>
            <a:endParaRPr lang="en-US" dirty="0"/>
          </a:p>
        </p:txBody>
      </p:sp>
      <p:sp>
        <p:nvSpPr>
          <p:cNvPr id="7" name="TextBox 6"/>
          <p:cNvSpPr txBox="1"/>
          <p:nvPr/>
        </p:nvSpPr>
        <p:spPr>
          <a:xfrm>
            <a:off x="381000" y="1066800"/>
            <a:ext cx="53340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There are multiple pathways involved in the inflammatory processes of severe sepsis.</a:t>
            </a:r>
            <a:endParaRPr lang="en-US" sz="2400" dirty="0">
              <a:latin typeface="Times New Roman" pitchFamily="18" charset="0"/>
              <a:cs typeface="Times New Roman" pitchFamily="18" charset="0"/>
            </a:endParaRPr>
          </a:p>
        </p:txBody>
      </p:sp>
      <p:graphicFrame>
        <p:nvGraphicFramePr>
          <p:cNvPr id="10" name="Diagram 9"/>
          <p:cNvGraphicFramePr/>
          <p:nvPr/>
        </p:nvGraphicFramePr>
        <p:xfrm>
          <a:off x="838200" y="2057400"/>
          <a:ext cx="65532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705600" y="1600200"/>
            <a:ext cx="2438400" cy="2308324"/>
          </a:xfrm>
          <a:prstGeom prst="rect">
            <a:avLst/>
          </a:prstGeom>
          <a:noFill/>
        </p:spPr>
        <p:txBody>
          <a:bodyPr wrap="square" rtlCol="0">
            <a:spAutoFit/>
          </a:bodyPr>
          <a:lstStyle/>
          <a:p>
            <a:r>
              <a:rPr lang="en-US" dirty="0" smtClean="0">
                <a:latin typeface="Constantia" pitchFamily="18" charset="0"/>
              </a:rPr>
              <a:t>Normally there is a balance in these functions. The dysfunction that occurs in severe sepsis leads to widespread inflammation and blood clotting.</a:t>
            </a:r>
            <a:endParaRPr lang="en-US" dirty="0">
              <a:latin typeface="Constantia" pitchFamily="18"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Pathophysiology of Severe Sepsis</a:t>
            </a:r>
          </a:p>
        </p:txBody>
      </p:sp>
      <p:sp>
        <p:nvSpPr>
          <p:cNvPr id="5" name="TextBox 4"/>
          <p:cNvSpPr txBox="1"/>
          <p:nvPr/>
        </p:nvSpPr>
        <p:spPr>
          <a:xfrm>
            <a:off x="1143000" y="914400"/>
            <a:ext cx="2785955"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chemeClr val="accent3"/>
                </a:solidFill>
              </a:rPr>
              <a:t>Inflammation</a:t>
            </a:r>
            <a:endParaRPr lang="en-US" sz="3600" b="1" dirty="0">
              <a:ln/>
              <a:solidFill>
                <a:schemeClr val="accent3"/>
              </a:solidFill>
            </a:endParaRPr>
          </a:p>
        </p:txBody>
      </p:sp>
      <p:sp>
        <p:nvSpPr>
          <p:cNvPr id="6" name="TextBox 5"/>
          <p:cNvSpPr txBox="1"/>
          <p:nvPr/>
        </p:nvSpPr>
        <p:spPr>
          <a:xfrm>
            <a:off x="304800" y="1676400"/>
            <a:ext cx="4648200" cy="4016484"/>
          </a:xfrm>
          <a:prstGeom prst="rect">
            <a:avLst/>
          </a:prstGeom>
          <a:noFill/>
        </p:spPr>
        <p:txBody>
          <a:bodyPr wrap="square" rtlCol="0">
            <a:spAutoFit/>
          </a:bodyPr>
          <a:lstStyle/>
          <a:p>
            <a:pPr marL="0" lvl="1"/>
            <a:r>
              <a:rPr lang="en-US" sz="2000" dirty="0" smtClean="0"/>
              <a:t>Normally the inflammatory process protects the body </a:t>
            </a:r>
            <a:r>
              <a:rPr lang="en-US" sz="2000" dirty="0" smtClean="0"/>
              <a:t>; </a:t>
            </a:r>
            <a:r>
              <a:rPr lang="en-US" sz="2000" dirty="0" smtClean="0"/>
              <a:t>in severe sepsis uncontrolled systemic inflammation overwhelms the body’s normal protective mechanisms.</a:t>
            </a:r>
            <a:r>
              <a:rPr lang="en-US" sz="2400" dirty="0" smtClean="0"/>
              <a:t> </a:t>
            </a:r>
            <a:endParaRPr lang="en-US" sz="1100" dirty="0" smtClean="0"/>
          </a:p>
          <a:p>
            <a:pPr marL="0" lvl="1"/>
            <a:endParaRPr lang="en-US" sz="1100" dirty="0" smtClean="0"/>
          </a:p>
          <a:p>
            <a:pPr marL="0" lvl="1"/>
            <a:r>
              <a:rPr lang="en-US" sz="2000" dirty="0" smtClean="0"/>
              <a:t>In response to a pathogen, the body triggers an inflammatory reaction which normally fights off the invasion and protects the body. White blood cells (WBCs) become activated and release pro-inflammatory cytokines, </a:t>
            </a:r>
            <a:r>
              <a:rPr lang="en-US" sz="2000" dirty="0" smtClean="0">
                <a:hlinkClick r:id="rId2" action="ppaction://hlinksldjump" tooltip="Tumor necrosis factor alpha, one of the major pro-inflammatory mediators that lead to systemic inflammation"/>
              </a:rPr>
              <a:t>TNF</a:t>
            </a:r>
            <a:r>
              <a:rPr lang="el-GR" sz="2000" dirty="0" smtClean="0">
                <a:hlinkClick r:id="rId2" action="ppaction://hlinksldjump" tooltip="Tumor necrosis factor alpha, one of the major pro-inflammatory mediators that lead to systemic inflammation"/>
              </a:rPr>
              <a:t>α</a:t>
            </a:r>
            <a:r>
              <a:rPr lang="en-US" sz="2000" dirty="0" smtClean="0"/>
              <a:t> and </a:t>
            </a:r>
            <a:r>
              <a:rPr lang="en-US" sz="2000" dirty="0" smtClean="0">
                <a:hlinkClick r:id="rId2" action="ppaction://hlinksldjump" tooltip="Signaling molecules released as part of the immune response to signal other cells."/>
              </a:rPr>
              <a:t>interleukins</a:t>
            </a:r>
            <a:r>
              <a:rPr lang="en-US" sz="2000" dirty="0" smtClean="0"/>
              <a:t>.</a:t>
            </a:r>
            <a:endParaRPr lang="en-US" dirty="0"/>
          </a:p>
        </p:txBody>
      </p:sp>
      <p:pic>
        <p:nvPicPr>
          <p:cNvPr id="1027" name="Picture 3" descr="C:\Users\michelle\AppData\Local\Microsoft\Windows\Temporary Internet Files\Content.IE5\XMUC16WV\MPj04387380000[1].jpg"/>
          <p:cNvPicPr>
            <a:picLocks noChangeAspect="1" noChangeArrowheads="1"/>
          </p:cNvPicPr>
          <p:nvPr/>
        </p:nvPicPr>
        <p:blipFill>
          <a:blip r:embed="rId3" cstate="print"/>
          <a:srcRect/>
          <a:stretch>
            <a:fillRect/>
          </a:stretch>
        </p:blipFill>
        <p:spPr bwMode="auto">
          <a:xfrm rot="5400000">
            <a:off x="4521200" y="1651000"/>
            <a:ext cx="4673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Severe Sepsis</a:t>
            </a:r>
          </a:p>
        </p:txBody>
      </p:sp>
      <p:sp>
        <p:nvSpPr>
          <p:cNvPr id="3" name="TextBox 2"/>
          <p:cNvSpPr txBox="1"/>
          <p:nvPr/>
        </p:nvSpPr>
        <p:spPr>
          <a:xfrm>
            <a:off x="2667000" y="914400"/>
            <a:ext cx="2785955"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chemeClr val="accent3"/>
                </a:solidFill>
              </a:rPr>
              <a:t>Inflammation</a:t>
            </a:r>
            <a:endParaRPr lang="en-US" sz="3600" b="1" dirty="0">
              <a:ln/>
              <a:solidFill>
                <a:schemeClr val="accent3"/>
              </a:solidFill>
            </a:endParaRPr>
          </a:p>
        </p:txBody>
      </p:sp>
      <p:pic>
        <p:nvPicPr>
          <p:cNvPr id="4" name="Content Placeholder 3" descr="j0433133.jpg"/>
          <p:cNvPicPr>
            <a:picLocks noChangeAspect="1"/>
          </p:cNvPicPr>
          <p:nvPr/>
        </p:nvPicPr>
        <p:blipFill>
          <a:blip r:embed="rId2" cstate="print"/>
          <a:srcRect/>
          <a:stretch>
            <a:fillRect/>
          </a:stretch>
        </p:blipFill>
        <p:spPr bwMode="auto">
          <a:xfrm rot="5400000">
            <a:off x="5174647" y="2064352"/>
            <a:ext cx="4514850" cy="2976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4800" y="1676400"/>
            <a:ext cx="4876800" cy="3416320"/>
          </a:xfrm>
          <a:prstGeom prst="rect">
            <a:avLst/>
          </a:prstGeom>
          <a:noFill/>
        </p:spPr>
        <p:txBody>
          <a:bodyPr wrap="square" rtlCol="0">
            <a:spAutoFit/>
          </a:bodyPr>
          <a:lstStyle/>
          <a:p>
            <a:r>
              <a:rPr lang="en-US" dirty="0" smtClean="0"/>
              <a:t>The release of pro-inflammatory cytokines begins to attract other WBCs (macrophages and monocytes) and creates a cascade effect as they stimulate the production of other cytokines.</a:t>
            </a:r>
          </a:p>
          <a:p>
            <a:r>
              <a:rPr lang="en-US" dirty="0" smtClean="0"/>
              <a:t>When this process gets out of control and anti-inflammatory mediators fail to regulate inflammation, we develop the systemic inflammatory response which leads to </a:t>
            </a:r>
            <a:r>
              <a:rPr lang="en-US" dirty="0" smtClean="0">
                <a:hlinkClick r:id="rId3" action="ppaction://hlinksldjump" tooltip="Formation of blood clots."/>
              </a:rPr>
              <a:t>coagulation</a:t>
            </a:r>
            <a:r>
              <a:rPr lang="en-US" dirty="0" smtClean="0"/>
              <a:t>, impaired </a:t>
            </a:r>
            <a:r>
              <a:rPr lang="en-US" dirty="0" smtClean="0">
                <a:hlinkClick r:id="rId3" action="ppaction://hlinksldjump" tooltip="Lyses (breakdown) of blood clots."/>
              </a:rPr>
              <a:t>fibrinolysis</a:t>
            </a:r>
            <a:r>
              <a:rPr lang="en-US" dirty="0" smtClean="0"/>
              <a:t> and ultimately tissue hypoxia because the blood clots impair the diffusion of oxygen through the capillaries to the cells. </a:t>
            </a:r>
            <a:endParaRPr lang="en-US" dirty="0"/>
          </a:p>
        </p:txBody>
      </p:sp>
      <p:sp>
        <p:nvSpPr>
          <p:cNvPr id="6" name="TextBox 5"/>
          <p:cNvSpPr txBox="1"/>
          <p:nvPr/>
        </p:nvSpPr>
        <p:spPr>
          <a:xfrm>
            <a:off x="1295400" y="6553200"/>
            <a:ext cx="1915524"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Eli Lilly &amp; Company, 2008.</a:t>
            </a:r>
            <a:endParaRPr lang="en-US"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Severe Sepsis</a:t>
            </a:r>
          </a:p>
        </p:txBody>
      </p:sp>
      <p:sp>
        <p:nvSpPr>
          <p:cNvPr id="3" name="Content Placeholder 2"/>
          <p:cNvSpPr>
            <a:spLocks noGrp="1"/>
          </p:cNvSpPr>
          <p:nvPr>
            <p:ph idx="1"/>
          </p:nvPr>
        </p:nvSpPr>
        <p:spPr>
          <a:xfrm>
            <a:off x="533400" y="1447800"/>
            <a:ext cx="8305800" cy="3040832"/>
          </a:xfrm>
        </p:spPr>
        <p:txBody>
          <a:bodyPr/>
          <a:lstStyle/>
          <a:p>
            <a:r>
              <a:rPr lang="en-US" sz="2800" dirty="0" smtClean="0"/>
              <a:t>Coagulation is stimulated by inflammatory mediators leading to widespread clotting in the </a:t>
            </a:r>
            <a:r>
              <a:rPr lang="en-US" sz="2800" dirty="0" smtClean="0">
                <a:hlinkClick r:id="rId3" action="ppaction://hlinksldjump" tooltip="Small blood vessles found all throughout the body. It is through these blood vessels that our cells are provided oxygen and nutrients."/>
              </a:rPr>
              <a:t>microvasculature</a:t>
            </a:r>
            <a:r>
              <a:rPr lang="en-US" sz="2800" dirty="0" smtClean="0"/>
              <a:t>.</a:t>
            </a:r>
          </a:p>
          <a:p>
            <a:r>
              <a:rPr lang="en-US" sz="2800" dirty="0" smtClean="0"/>
              <a:t>Inflammatory mediators also impair fibrinolysis reducing the body’s ability to lyse clots.</a:t>
            </a:r>
          </a:p>
          <a:p>
            <a:r>
              <a:rPr lang="en-US" sz="2800" dirty="0" smtClean="0"/>
              <a:t>Increased clotting and decreased fibrinolysis</a:t>
            </a:r>
          </a:p>
          <a:p>
            <a:pPr>
              <a:buNone/>
            </a:pPr>
            <a:r>
              <a:rPr lang="en-US" dirty="0" smtClean="0"/>
              <a:t>					                                       </a:t>
            </a:r>
            <a:endParaRPr lang="en-US" dirty="0"/>
          </a:p>
        </p:txBody>
      </p:sp>
      <p:sp>
        <p:nvSpPr>
          <p:cNvPr id="5" name="Rectangle 4"/>
          <p:cNvSpPr/>
          <p:nvPr/>
        </p:nvSpPr>
        <p:spPr>
          <a:xfrm>
            <a:off x="838200" y="6400800"/>
            <a:ext cx="1992469" cy="276999"/>
          </a:xfrm>
          <a:prstGeom prst="rect">
            <a:avLst/>
          </a:prstGeom>
        </p:spPr>
        <p:txBody>
          <a:bodyPr wrap="none">
            <a:spAutoFit/>
          </a:bodyPr>
          <a:lstStyle/>
          <a:p>
            <a:r>
              <a:rPr lang="en-US" sz="1200" dirty="0" smtClean="0">
                <a:latin typeface="Times New Roman" pitchFamily="18" charset="0"/>
                <a:cs typeface="Times New Roman" pitchFamily="18" charset="0"/>
              </a:rPr>
              <a:t> Eli Lilly &amp; Company, 2008.</a:t>
            </a:r>
          </a:p>
        </p:txBody>
      </p:sp>
      <p:sp>
        <p:nvSpPr>
          <p:cNvPr id="6" name="Down Arrow 5"/>
          <p:cNvSpPr/>
          <p:nvPr/>
        </p:nvSpPr>
        <p:spPr bwMode="auto">
          <a:xfrm>
            <a:off x="3733800" y="3962400"/>
            <a:ext cx="484632" cy="52953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828800" y="4495800"/>
            <a:ext cx="5105400" cy="461665"/>
          </a:xfrm>
          <a:prstGeom prst="rect">
            <a:avLst/>
          </a:prstGeom>
          <a:noFill/>
        </p:spPr>
        <p:txBody>
          <a:bodyPr wrap="square" rtlCol="0">
            <a:spAutoFit/>
          </a:bodyPr>
          <a:lstStyle/>
          <a:p>
            <a:r>
              <a:rPr lang="en-US" sz="2400" dirty="0" smtClean="0">
                <a:hlinkClick r:id="rId3" action="ppaction://hlinksldjump" tooltip="This is the main mechanism causing pathology in severe sepsis. The blood clots formed all throughout the microvasculature impair the ability of oxygen to get to the cells. As a result, cells undergo anaerobic metabolism and create lactate."/>
              </a:rPr>
              <a:t>Hypoperfusion &amp; Cellular Hypoxia</a:t>
            </a:r>
            <a:endParaRPr lang="en-US" sz="2400" dirty="0"/>
          </a:p>
        </p:txBody>
      </p:sp>
      <p:sp>
        <p:nvSpPr>
          <p:cNvPr id="8" name="TextBox 7"/>
          <p:cNvSpPr txBox="1"/>
          <p:nvPr/>
        </p:nvSpPr>
        <p:spPr>
          <a:xfrm>
            <a:off x="2971800" y="838200"/>
            <a:ext cx="2785955"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chemeClr val="accent3"/>
                </a:solidFill>
              </a:rPr>
              <a:t>Inflammation</a:t>
            </a:r>
            <a:endParaRPr lang="en-US" sz="3600" b="1" dirty="0">
              <a:ln/>
              <a:solidFill>
                <a:schemeClr val="accent3"/>
              </a:solidFill>
            </a:endParaRPr>
          </a:p>
        </p:txBody>
      </p:sp>
      <p:sp>
        <p:nvSpPr>
          <p:cNvPr id="9" name="Down Arrow 8"/>
          <p:cNvSpPr/>
          <p:nvPr/>
        </p:nvSpPr>
        <p:spPr bwMode="auto">
          <a:xfrm>
            <a:off x="3733800" y="4953000"/>
            <a:ext cx="484632" cy="52953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1828800" y="5486400"/>
            <a:ext cx="5105400" cy="461665"/>
          </a:xfrm>
          <a:prstGeom prst="rect">
            <a:avLst/>
          </a:prstGeom>
          <a:noFill/>
        </p:spPr>
        <p:txBody>
          <a:bodyPr wrap="square" rtlCol="0">
            <a:spAutoFit/>
          </a:bodyPr>
          <a:lstStyle/>
          <a:p>
            <a:r>
              <a:rPr lang="en-US" sz="2400" dirty="0" smtClean="0">
                <a:hlinkClick r:id="rId3" action="ppaction://hlinksldjump" tooltip="Cellular hypoxia and lactic acidosis lead to tissue injury, organ dysfunction and eventually death."/>
              </a:rPr>
              <a:t>Tissue injury &amp; organ dysfunction</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Inflammation review</a:t>
            </a:r>
            <a:endParaRPr lang="en-US" dirty="0"/>
          </a:p>
        </p:txBody>
      </p:sp>
      <p:sp>
        <p:nvSpPr>
          <p:cNvPr id="5" name="Rectangle 4"/>
          <p:cNvSpPr/>
          <p:nvPr/>
        </p:nvSpPr>
        <p:spPr bwMode="auto">
          <a:xfrm>
            <a:off x="457200" y="1295400"/>
            <a:ext cx="609600" cy="381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6" name="TextBox 5"/>
          <p:cNvSpPr txBox="1"/>
          <p:nvPr/>
        </p:nvSpPr>
        <p:spPr>
          <a:xfrm>
            <a:off x="1143000" y="1295400"/>
            <a:ext cx="386644" cy="369332"/>
          </a:xfrm>
          <a:prstGeom prst="rect">
            <a:avLst/>
          </a:prstGeom>
          <a:noFill/>
        </p:spPr>
        <p:txBody>
          <a:bodyPr wrap="none" rtlCol="0">
            <a:spAutoFit/>
          </a:bodyPr>
          <a:lstStyle/>
          <a:p>
            <a:r>
              <a:rPr lang="en-US" dirty="0" smtClean="0"/>
              <a:t>or</a:t>
            </a:r>
            <a:endParaRPr lang="en-US" dirty="0"/>
          </a:p>
        </p:txBody>
      </p:sp>
      <p:sp>
        <p:nvSpPr>
          <p:cNvPr id="7" name="Rectangle 6"/>
          <p:cNvSpPr/>
          <p:nvPr/>
        </p:nvSpPr>
        <p:spPr bwMode="auto">
          <a:xfrm>
            <a:off x="1524000" y="1295400"/>
            <a:ext cx="609600" cy="381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8" name="TextBox 7"/>
          <p:cNvSpPr txBox="1"/>
          <p:nvPr/>
        </p:nvSpPr>
        <p:spPr>
          <a:xfrm>
            <a:off x="2133600" y="1143000"/>
            <a:ext cx="6019800" cy="646331"/>
          </a:xfrm>
          <a:prstGeom prst="rect">
            <a:avLst/>
          </a:prstGeom>
          <a:noFill/>
        </p:spPr>
        <p:txBody>
          <a:bodyPr wrap="square" rtlCol="0">
            <a:spAutoFit/>
          </a:bodyPr>
          <a:lstStyle/>
          <a:p>
            <a:r>
              <a:rPr lang="en-US" dirty="0" smtClean="0"/>
              <a:t>In severe sepsis, pro-inflammatory cytokines TNF</a:t>
            </a:r>
            <a:r>
              <a:rPr lang="el-GR" dirty="0" smtClean="0"/>
              <a:t>α</a:t>
            </a:r>
            <a:r>
              <a:rPr lang="en-US" dirty="0" smtClean="0"/>
              <a:t> and interleukins stimulate inflammation and trigger coagulation.</a:t>
            </a:r>
            <a:endParaRPr lang="en-US" dirty="0"/>
          </a:p>
        </p:txBody>
      </p:sp>
      <p:sp>
        <p:nvSpPr>
          <p:cNvPr id="9" name="Rounded Rectangle 8"/>
          <p:cNvSpPr/>
          <p:nvPr/>
        </p:nvSpPr>
        <p:spPr bwMode="auto">
          <a:xfrm>
            <a:off x="1524000" y="19050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a:t>
            </a:r>
          </a:p>
        </p:txBody>
      </p:sp>
      <p:sp>
        <p:nvSpPr>
          <p:cNvPr id="10" name="Rounded Rectangle 9"/>
          <p:cNvSpPr/>
          <p:nvPr/>
        </p:nvSpPr>
        <p:spPr bwMode="auto">
          <a:xfrm>
            <a:off x="4038600" y="1905000"/>
            <a:ext cx="2209800" cy="685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Sorry, this is true.</a:t>
            </a:r>
          </a:p>
        </p:txBody>
      </p:sp>
      <p:pic>
        <p:nvPicPr>
          <p:cNvPr id="1026" name="Picture 2" descr="C:\Users\michelle\AppData\Local\Microsoft\Windows\Temporary Internet Files\Content.IE5\XMUC16WV\MCj04419020000[1].wmf"/>
          <p:cNvPicPr>
            <a:picLocks noChangeAspect="1" noChangeArrowheads="1"/>
          </p:cNvPicPr>
          <p:nvPr/>
        </p:nvPicPr>
        <p:blipFill>
          <a:blip r:embed="rId2" cstate="print"/>
          <a:srcRect/>
          <a:stretch>
            <a:fillRect/>
          </a:stretch>
        </p:blipFill>
        <p:spPr bwMode="auto">
          <a:xfrm>
            <a:off x="1219200" y="4724400"/>
            <a:ext cx="1520825" cy="1797050"/>
          </a:xfrm>
          <a:prstGeom prst="rect">
            <a:avLst/>
          </a:prstGeom>
          <a:noFill/>
        </p:spPr>
      </p:pic>
      <p:sp>
        <p:nvSpPr>
          <p:cNvPr id="12" name="TextBox 11"/>
          <p:cNvSpPr txBox="1"/>
          <p:nvPr/>
        </p:nvSpPr>
        <p:spPr>
          <a:xfrm>
            <a:off x="838200" y="3352800"/>
            <a:ext cx="2667000" cy="1015663"/>
          </a:xfrm>
          <a:prstGeom prst="rect">
            <a:avLst/>
          </a:prstGeom>
          <a:noFill/>
        </p:spPr>
        <p:txBody>
          <a:bodyPr wrap="square" rtlCol="0">
            <a:spAutoFit/>
          </a:bodyPr>
          <a:lstStyle/>
          <a:p>
            <a:r>
              <a:rPr lang="en-US" sz="2000" dirty="0" smtClean="0"/>
              <a:t>The mechanism that impacts patients most in severe sepsis is:</a:t>
            </a:r>
            <a:endParaRPr lang="en-US" sz="2000" dirty="0"/>
          </a:p>
        </p:txBody>
      </p:sp>
      <p:sp>
        <p:nvSpPr>
          <p:cNvPr id="13" name="Rounded Rectangle 12"/>
          <p:cNvSpPr/>
          <p:nvPr/>
        </p:nvSpPr>
        <p:spPr bwMode="auto">
          <a:xfrm>
            <a:off x="4419600" y="31242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Bacterial Invasion </a:t>
            </a:r>
          </a:p>
        </p:txBody>
      </p:sp>
      <p:sp>
        <p:nvSpPr>
          <p:cNvPr id="14" name="Rounded Rectangle 13"/>
          <p:cNvSpPr/>
          <p:nvPr/>
        </p:nvSpPr>
        <p:spPr bwMode="auto">
          <a:xfrm>
            <a:off x="4419600" y="40386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 Hypoperfusion and cellular hypoxia</a:t>
            </a:r>
          </a:p>
        </p:txBody>
      </p:sp>
      <p:sp>
        <p:nvSpPr>
          <p:cNvPr id="15" name="Rounded Rectangle 14"/>
          <p:cNvSpPr/>
          <p:nvPr/>
        </p:nvSpPr>
        <p:spPr bwMode="auto">
          <a:xfrm>
            <a:off x="4419600" y="49530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Fever</a:t>
            </a:r>
          </a:p>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6781800" y="49530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No, fever is a symptom of SIRS.</a:t>
            </a:r>
          </a:p>
        </p:txBody>
      </p:sp>
      <p:sp>
        <p:nvSpPr>
          <p:cNvPr id="17" name="Rounded Rectangle 16"/>
          <p:cNvSpPr/>
          <p:nvPr/>
        </p:nvSpPr>
        <p:spPr bwMode="auto">
          <a:xfrm>
            <a:off x="6781800" y="40386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This process leads to tissue injury, organ dysfunction and eventually death.</a:t>
            </a:r>
          </a:p>
        </p:txBody>
      </p:sp>
      <p:sp>
        <p:nvSpPr>
          <p:cNvPr id="18" name="Rounded Rectangle 17"/>
          <p:cNvSpPr/>
          <p:nvPr/>
        </p:nvSpPr>
        <p:spPr bwMode="auto">
          <a:xfrm>
            <a:off x="6781800" y="3124200"/>
            <a:ext cx="22098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Sorry, bacterial invasion starts the process but is not the mechanism.</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childTnLst>
                          </p:cTn>
                        </p:par>
                      </p:childTnLst>
                    </p:cTn>
                  </p:par>
                </p:childTnLst>
              </p:cTn>
              <p:nextCondLst>
                <p:cond evt="onClick" delay="0">
                  <p:tgtEl>
                    <p:spTgt spid="15"/>
                  </p:tgtEl>
                </p:cond>
              </p:nextCondLst>
            </p:seq>
          </p:childTnLst>
        </p:cTn>
      </p:par>
    </p:tnLst>
    <p:bldLst>
      <p:bldP spid="9" grpId="0" animBg="1"/>
      <p:bldP spid="9" grpId="1" animBg="1"/>
      <p:bldP spid="10"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Severe Sepsis</a:t>
            </a:r>
          </a:p>
        </p:txBody>
      </p:sp>
      <p:pic>
        <p:nvPicPr>
          <p:cNvPr id="4" name="Content Placeholder 3" descr="j0433149.jpg"/>
          <p:cNvPicPr>
            <a:picLocks noChangeAspect="1"/>
          </p:cNvPicPr>
          <p:nvPr/>
        </p:nvPicPr>
        <p:blipFill>
          <a:blip r:embed="rId2" cstate="print"/>
          <a:srcRect/>
          <a:stretch>
            <a:fillRect/>
          </a:stretch>
        </p:blipFill>
        <p:spPr bwMode="auto">
          <a:xfrm>
            <a:off x="2286000" y="4495799"/>
            <a:ext cx="4114800" cy="2328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971800" y="914400"/>
            <a:ext cx="2480679"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Coagulation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304800" y="1600200"/>
            <a:ext cx="3733799" cy="2554545"/>
          </a:xfrm>
          <a:prstGeom prst="rect">
            <a:avLst/>
          </a:prstGeom>
          <a:noFill/>
        </p:spPr>
        <p:txBody>
          <a:bodyPr wrap="square" rtlCol="0">
            <a:spAutoFit/>
          </a:bodyPr>
          <a:lstStyle/>
          <a:p>
            <a:pPr marL="0" lvl="1"/>
            <a:r>
              <a:rPr lang="en-US" sz="2000" dirty="0" smtClean="0"/>
              <a:t>In response to an antigen and stimulation of the inflammatory response, cytokines stimulate the release of </a:t>
            </a:r>
            <a:r>
              <a:rPr lang="en-US" sz="2000" dirty="0" smtClean="0">
                <a:hlinkClick r:id="rId3" action="ppaction://hlinksldjump" tooltip="A blood protein that stimulates coagulation."/>
              </a:rPr>
              <a:t>tissue factor </a:t>
            </a:r>
            <a:r>
              <a:rPr lang="en-US" sz="2000" dirty="0" smtClean="0"/>
              <a:t>which initiates the coagulation cascade. Blood clots are produced when thrombin converts fibrinogen to </a:t>
            </a:r>
            <a:r>
              <a:rPr lang="en-US" sz="2000" dirty="0" smtClean="0"/>
              <a:t>fibrin. </a:t>
            </a:r>
            <a:r>
              <a:rPr lang="en-US" sz="1600" dirty="0" smtClean="0"/>
              <a:t>(Ahrens, T. &amp; Vollman, K., 2003). </a:t>
            </a:r>
            <a:endParaRPr lang="en-US" dirty="0"/>
          </a:p>
        </p:txBody>
      </p:sp>
      <p:sp>
        <p:nvSpPr>
          <p:cNvPr id="7" name="TextBox 6"/>
          <p:cNvSpPr txBox="1"/>
          <p:nvPr/>
        </p:nvSpPr>
        <p:spPr>
          <a:xfrm>
            <a:off x="4495800" y="1676400"/>
            <a:ext cx="4114800" cy="2246769"/>
          </a:xfrm>
          <a:prstGeom prst="rect">
            <a:avLst/>
          </a:prstGeom>
          <a:noFill/>
        </p:spPr>
        <p:txBody>
          <a:bodyPr wrap="square" rtlCol="0">
            <a:spAutoFit/>
          </a:bodyPr>
          <a:lstStyle/>
          <a:p>
            <a:r>
              <a:rPr lang="en-US" dirty="0" smtClean="0"/>
              <a:t> </a:t>
            </a:r>
            <a:r>
              <a:rPr lang="en-US" sz="2000" dirty="0" smtClean="0"/>
              <a:t>As a result of widespread blood clots in the microvasculature, blood flow and tissue perfusion is reduced starving cells of oxygen and causing them to begin undergoing anaerobic metabolism creating lactic acid as a byproduct.</a:t>
            </a:r>
            <a:endParaRPr lang="en-US" sz="2000" dirty="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664797"/>
          </a:xfrm>
        </p:spPr>
        <p:txBody>
          <a:bodyPr/>
          <a:lstStyle/>
          <a:p>
            <a:r>
              <a:rPr lang="en-US" dirty="0"/>
              <a:t>Pathophysiology of Severe Sepsis</a:t>
            </a:r>
          </a:p>
        </p:txBody>
      </p:sp>
      <p:sp>
        <p:nvSpPr>
          <p:cNvPr id="5" name="Rectangle 4"/>
          <p:cNvSpPr/>
          <p:nvPr/>
        </p:nvSpPr>
        <p:spPr>
          <a:xfrm>
            <a:off x="1295400" y="6400800"/>
            <a:ext cx="5867400" cy="307777"/>
          </a:xfrm>
          <a:prstGeom prst="rect">
            <a:avLst/>
          </a:prstGeom>
        </p:spPr>
        <p:txBody>
          <a:bodyPr wrap="square">
            <a:spAutoFit/>
          </a:bodyPr>
          <a:lstStyle/>
          <a:p>
            <a:r>
              <a:rPr lang="en-US" sz="1400" dirty="0" smtClean="0"/>
              <a:t>Copyright ©2008 Eli Lilly and Company.  Printed with permission</a:t>
            </a:r>
            <a:endParaRPr lang="en-US" sz="1400" dirty="0"/>
          </a:p>
        </p:txBody>
      </p:sp>
      <p:sp>
        <p:nvSpPr>
          <p:cNvPr id="10" name="Arc 9"/>
          <p:cNvSpPr/>
          <p:nvPr/>
        </p:nvSpPr>
        <p:spPr>
          <a:xfrm>
            <a:off x="1752600" y="1905000"/>
            <a:ext cx="152400" cy="152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838200" y="4648200"/>
            <a:ext cx="6705600" cy="1754326"/>
          </a:xfrm>
          <a:prstGeom prst="rect">
            <a:avLst/>
          </a:prstGeom>
          <a:noFill/>
        </p:spPr>
        <p:txBody>
          <a:bodyPr wrap="square" rtlCol="0">
            <a:spAutoFit/>
          </a:bodyPr>
          <a:lstStyle/>
          <a:p>
            <a:r>
              <a:rPr lang="en-US" dirty="0" smtClean="0">
                <a:latin typeface="Comic Sans MS" pitchFamily="66" charset="0"/>
              </a:rPr>
              <a:t>This picture illustrates the activation of the coagulation cascade. The monocyte  reacts to the antigen by releasing tissue factor which begins the cascade resulting in thrombin causing fibrin to form a fibrin clot. In severe sepsis, this process is happening throughout the microvasculature causing hypoperfusion and cellular hypoxia.</a:t>
            </a:r>
            <a:endParaRPr lang="en-US" dirty="0">
              <a:latin typeface="Comic Sans MS" pitchFamily="66" charset="0"/>
            </a:endParaRPr>
          </a:p>
        </p:txBody>
      </p:sp>
      <p:grpSp>
        <p:nvGrpSpPr>
          <p:cNvPr id="1028" name="Group 4"/>
          <p:cNvGrpSpPr>
            <a:grpSpLocks noChangeAspect="1"/>
          </p:cNvGrpSpPr>
          <p:nvPr/>
        </p:nvGrpSpPr>
        <p:grpSpPr bwMode="auto">
          <a:xfrm>
            <a:off x="381000" y="1276350"/>
            <a:ext cx="8458200" cy="3400425"/>
            <a:chOff x="96" y="576"/>
            <a:chExt cx="5376" cy="2352"/>
          </a:xfrm>
        </p:grpSpPr>
        <p:sp>
          <p:nvSpPr>
            <p:cNvPr id="1027" name="AutoShape 3"/>
            <p:cNvSpPr>
              <a:spLocks noChangeAspect="1" noChangeArrowheads="1" noTextEdit="1"/>
            </p:cNvSpPr>
            <p:nvPr/>
          </p:nvSpPr>
          <p:spPr bwMode="auto">
            <a:xfrm>
              <a:off x="96" y="576"/>
              <a:ext cx="5376" cy="2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96" y="576"/>
              <a:ext cx="5376" cy="2352"/>
            </a:xfrm>
            <a:prstGeom prst="rect">
              <a:avLst/>
            </a:prstGeom>
            <a:noFill/>
            <a:ln w="9525">
              <a:noFill/>
              <a:miter lim="800000"/>
              <a:headEnd/>
              <a:tailEnd/>
            </a:ln>
          </p:spPr>
        </p:pic>
        <p:sp>
          <p:nvSpPr>
            <p:cNvPr id="1030" name="Rectangle 6"/>
            <p:cNvSpPr>
              <a:spLocks noChangeArrowheads="1"/>
            </p:cNvSpPr>
            <p:nvPr/>
          </p:nvSpPr>
          <p:spPr bwMode="auto">
            <a:xfrm>
              <a:off x="1016" y="1056"/>
              <a:ext cx="428"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Monocyte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330" y="1251"/>
              <a:ext cx="47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Organisms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1608" y="905"/>
              <a:ext cx="58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Tissue Factor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1053" y="2280"/>
              <a:ext cx="77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Chemoattractants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1160" y="2353"/>
              <a:ext cx="53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tissue factor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37" name="Group 13"/>
            <p:cNvGrpSpPr>
              <a:grpSpLocks/>
            </p:cNvGrpSpPr>
            <p:nvPr/>
          </p:nvGrpSpPr>
          <p:grpSpPr bwMode="auto">
            <a:xfrm>
              <a:off x="1382" y="928"/>
              <a:ext cx="1164" cy="1365"/>
              <a:chOff x="1382" y="928"/>
              <a:chExt cx="1164" cy="1365"/>
            </a:xfrm>
          </p:grpSpPr>
          <p:sp>
            <p:nvSpPr>
              <p:cNvPr id="1035" name="Freeform 11"/>
              <p:cNvSpPr>
                <a:spLocks/>
              </p:cNvSpPr>
              <p:nvPr/>
            </p:nvSpPr>
            <p:spPr bwMode="auto">
              <a:xfrm>
                <a:off x="1390" y="941"/>
                <a:ext cx="1156" cy="1352"/>
              </a:xfrm>
              <a:custGeom>
                <a:avLst/>
                <a:gdLst/>
                <a:ahLst/>
                <a:cxnLst>
                  <a:cxn ang="0">
                    <a:pos x="0" y="1352"/>
                  </a:cxn>
                  <a:cxn ang="0">
                    <a:pos x="346" y="683"/>
                  </a:cxn>
                  <a:cxn ang="0">
                    <a:pos x="634" y="180"/>
                  </a:cxn>
                  <a:cxn ang="0">
                    <a:pos x="1156" y="0"/>
                  </a:cxn>
                </a:cxnLst>
                <a:rect l="0" t="0" r="r" b="b"/>
                <a:pathLst>
                  <a:path w="1156" h="1352">
                    <a:moveTo>
                      <a:pt x="0" y="1352"/>
                    </a:moveTo>
                    <a:cubicBezTo>
                      <a:pt x="120" y="1115"/>
                      <a:pt x="240" y="878"/>
                      <a:pt x="346" y="683"/>
                    </a:cubicBezTo>
                    <a:cubicBezTo>
                      <a:pt x="451" y="488"/>
                      <a:pt x="499" y="294"/>
                      <a:pt x="634" y="180"/>
                    </a:cubicBezTo>
                    <a:cubicBezTo>
                      <a:pt x="769" y="66"/>
                      <a:pt x="962" y="32"/>
                      <a:pt x="1156" y="0"/>
                    </a:cubicBezTo>
                  </a:path>
                </a:pathLst>
              </a:custGeom>
              <a:noFill/>
              <a:ln w="11" cap="flat">
                <a:solidFill>
                  <a:srgbClr val="7315A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1382" y="928"/>
                <a:ext cx="1156" cy="1352"/>
              </a:xfrm>
              <a:custGeom>
                <a:avLst/>
                <a:gdLst/>
                <a:ahLst/>
                <a:cxnLst>
                  <a:cxn ang="0">
                    <a:pos x="0" y="1352"/>
                  </a:cxn>
                  <a:cxn ang="0">
                    <a:pos x="346" y="683"/>
                  </a:cxn>
                  <a:cxn ang="0">
                    <a:pos x="635" y="180"/>
                  </a:cxn>
                  <a:cxn ang="0">
                    <a:pos x="1156" y="0"/>
                  </a:cxn>
                </a:cxnLst>
                <a:rect l="0" t="0" r="r" b="b"/>
                <a:pathLst>
                  <a:path w="1156" h="1352">
                    <a:moveTo>
                      <a:pt x="0" y="1352"/>
                    </a:moveTo>
                    <a:cubicBezTo>
                      <a:pt x="120" y="1115"/>
                      <a:pt x="240" y="878"/>
                      <a:pt x="346" y="683"/>
                    </a:cubicBezTo>
                    <a:cubicBezTo>
                      <a:pt x="452" y="488"/>
                      <a:pt x="500" y="294"/>
                      <a:pt x="635" y="180"/>
                    </a:cubicBezTo>
                    <a:cubicBezTo>
                      <a:pt x="770" y="66"/>
                      <a:pt x="963" y="32"/>
                      <a:pt x="1156" y="0"/>
                    </a:cubicBezTo>
                  </a:path>
                </a:pathLst>
              </a:custGeom>
              <a:noFill/>
              <a:ln w="11"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40" name="Group 16"/>
            <p:cNvGrpSpPr>
              <a:grpSpLocks/>
            </p:cNvGrpSpPr>
            <p:nvPr/>
          </p:nvGrpSpPr>
          <p:grpSpPr bwMode="auto">
            <a:xfrm>
              <a:off x="2161" y="923"/>
              <a:ext cx="1081" cy="78"/>
              <a:chOff x="2161" y="923"/>
              <a:chExt cx="1081" cy="78"/>
            </a:xfrm>
          </p:grpSpPr>
          <p:sp>
            <p:nvSpPr>
              <p:cNvPr id="1038" name="Freeform 14"/>
              <p:cNvSpPr>
                <a:spLocks noEditPoints="1"/>
              </p:cNvSpPr>
              <p:nvPr/>
            </p:nvSpPr>
            <p:spPr bwMode="auto">
              <a:xfrm>
                <a:off x="2176" y="929"/>
                <a:ext cx="1066" cy="72"/>
              </a:xfrm>
              <a:custGeom>
                <a:avLst/>
                <a:gdLst/>
                <a:ahLst/>
                <a:cxnLst>
                  <a:cxn ang="0">
                    <a:pos x="33" y="400"/>
                  </a:cxn>
                  <a:cxn ang="0">
                    <a:pos x="11" y="375"/>
                  </a:cxn>
                  <a:cxn ang="0">
                    <a:pos x="11" y="316"/>
                  </a:cxn>
                  <a:cxn ang="0">
                    <a:pos x="42" y="284"/>
                  </a:cxn>
                  <a:cxn ang="0">
                    <a:pos x="66" y="273"/>
                  </a:cxn>
                  <a:cxn ang="0">
                    <a:pos x="129" y="256"/>
                  </a:cxn>
                  <a:cxn ang="0">
                    <a:pos x="226" y="240"/>
                  </a:cxn>
                  <a:cxn ang="0">
                    <a:pos x="362" y="223"/>
                  </a:cxn>
                  <a:cxn ang="0">
                    <a:pos x="549" y="205"/>
                  </a:cxn>
                  <a:cxn ang="0">
                    <a:pos x="776" y="181"/>
                  </a:cxn>
                  <a:cxn ang="0">
                    <a:pos x="1035" y="148"/>
                  </a:cxn>
                  <a:cxn ang="0">
                    <a:pos x="1331" y="111"/>
                  </a:cxn>
                  <a:cxn ang="0">
                    <a:pos x="1667" y="74"/>
                  </a:cxn>
                  <a:cxn ang="0">
                    <a:pos x="2047" y="41"/>
                  </a:cxn>
                  <a:cxn ang="0">
                    <a:pos x="2473" y="15"/>
                  </a:cxn>
                  <a:cxn ang="0">
                    <a:pos x="2949" y="1"/>
                  </a:cxn>
                  <a:cxn ang="0">
                    <a:pos x="3479" y="4"/>
                  </a:cxn>
                  <a:cxn ang="0">
                    <a:pos x="4071" y="24"/>
                  </a:cxn>
                  <a:cxn ang="0">
                    <a:pos x="4727" y="56"/>
                  </a:cxn>
                  <a:cxn ang="0">
                    <a:pos x="5437" y="98"/>
                  </a:cxn>
                  <a:cxn ang="0">
                    <a:pos x="6192" y="149"/>
                  </a:cxn>
                  <a:cxn ang="0">
                    <a:pos x="6983" y="207"/>
                  </a:cxn>
                  <a:cxn ang="0">
                    <a:pos x="7801" y="270"/>
                  </a:cxn>
                  <a:cxn ang="0">
                    <a:pos x="9084" y="373"/>
                  </a:cxn>
                  <a:cxn ang="0">
                    <a:pos x="8629" y="436"/>
                  </a:cxn>
                  <a:cxn ang="0">
                    <a:pos x="7382" y="337"/>
                  </a:cxn>
                  <a:cxn ang="0">
                    <a:pos x="6576" y="276"/>
                  </a:cxn>
                  <a:cxn ang="0">
                    <a:pos x="5802" y="222"/>
                  </a:cxn>
                  <a:cxn ang="0">
                    <a:pos x="5070" y="175"/>
                  </a:cxn>
                  <a:cxn ang="0">
                    <a:pos x="4387" y="138"/>
                  </a:cxn>
                  <a:cxn ang="0">
                    <a:pos x="3764" y="112"/>
                  </a:cxn>
                  <a:cxn ang="0">
                    <a:pos x="3208" y="100"/>
                  </a:cxn>
                  <a:cxn ang="0">
                    <a:pos x="2708" y="106"/>
                  </a:cxn>
                  <a:cxn ang="0">
                    <a:pos x="2261" y="126"/>
                  </a:cxn>
                  <a:cxn ang="0">
                    <a:pos x="1861" y="155"/>
                  </a:cxn>
                  <a:cxn ang="0">
                    <a:pos x="1505" y="191"/>
                  </a:cxn>
                  <a:cxn ang="0">
                    <a:pos x="1191" y="229"/>
                  </a:cxn>
                  <a:cxn ang="0">
                    <a:pos x="913" y="264"/>
                  </a:cxn>
                  <a:cxn ang="0">
                    <a:pos x="668" y="293"/>
                  </a:cxn>
                  <a:cxn ang="0">
                    <a:pos x="460" y="313"/>
                  </a:cxn>
                  <a:cxn ang="0">
                    <a:pos x="302" y="331"/>
                  </a:cxn>
                  <a:cxn ang="0">
                    <a:pos x="191" y="347"/>
                  </a:cxn>
                  <a:cxn ang="0">
                    <a:pos x="123" y="360"/>
                  </a:cxn>
                  <a:cxn ang="0">
                    <a:pos x="88" y="373"/>
                  </a:cxn>
                  <a:cxn ang="0">
                    <a:pos x="84" y="376"/>
                  </a:cxn>
                  <a:cxn ang="0">
                    <a:pos x="99" y="364"/>
                  </a:cxn>
                  <a:cxn ang="0">
                    <a:pos x="103" y="331"/>
                  </a:cxn>
                  <a:cxn ang="0">
                    <a:pos x="107" y="331"/>
                  </a:cxn>
                  <a:cxn ang="0">
                    <a:pos x="9080" y="422"/>
                  </a:cxn>
                  <a:cxn ang="0">
                    <a:pos x="9478" y="454"/>
                  </a:cxn>
                  <a:cxn ang="0">
                    <a:pos x="9080" y="422"/>
                  </a:cxn>
                </a:cxnLst>
                <a:rect l="0" t="0" r="r" b="b"/>
                <a:pathLst>
                  <a:path w="9478" h="733">
                    <a:moveTo>
                      <a:pt x="50" y="412"/>
                    </a:moveTo>
                    <a:lnTo>
                      <a:pt x="33" y="400"/>
                    </a:lnTo>
                    <a:cubicBezTo>
                      <a:pt x="28" y="397"/>
                      <a:pt x="24" y="393"/>
                      <a:pt x="20" y="388"/>
                    </a:cubicBezTo>
                    <a:lnTo>
                      <a:pt x="11" y="375"/>
                    </a:lnTo>
                    <a:cubicBezTo>
                      <a:pt x="2" y="361"/>
                      <a:pt x="0" y="344"/>
                      <a:pt x="6" y="329"/>
                    </a:cubicBezTo>
                    <a:lnTo>
                      <a:pt x="11" y="316"/>
                    </a:lnTo>
                    <a:cubicBezTo>
                      <a:pt x="15" y="306"/>
                      <a:pt x="22" y="297"/>
                      <a:pt x="31" y="291"/>
                    </a:cubicBezTo>
                    <a:lnTo>
                      <a:pt x="42" y="284"/>
                    </a:lnTo>
                    <a:cubicBezTo>
                      <a:pt x="44" y="283"/>
                      <a:pt x="47" y="281"/>
                      <a:pt x="49" y="280"/>
                    </a:cubicBezTo>
                    <a:lnTo>
                      <a:pt x="66" y="273"/>
                    </a:lnTo>
                    <a:lnTo>
                      <a:pt x="95" y="264"/>
                    </a:lnTo>
                    <a:lnTo>
                      <a:pt x="129" y="256"/>
                    </a:lnTo>
                    <a:lnTo>
                      <a:pt x="174" y="248"/>
                    </a:lnTo>
                    <a:lnTo>
                      <a:pt x="226" y="240"/>
                    </a:lnTo>
                    <a:lnTo>
                      <a:pt x="289" y="232"/>
                    </a:lnTo>
                    <a:lnTo>
                      <a:pt x="362" y="223"/>
                    </a:lnTo>
                    <a:lnTo>
                      <a:pt x="449" y="214"/>
                    </a:lnTo>
                    <a:lnTo>
                      <a:pt x="549" y="205"/>
                    </a:lnTo>
                    <a:lnTo>
                      <a:pt x="658" y="194"/>
                    </a:lnTo>
                    <a:lnTo>
                      <a:pt x="776" y="181"/>
                    </a:lnTo>
                    <a:lnTo>
                      <a:pt x="900" y="165"/>
                    </a:lnTo>
                    <a:lnTo>
                      <a:pt x="1035" y="148"/>
                    </a:lnTo>
                    <a:lnTo>
                      <a:pt x="1178" y="130"/>
                    </a:lnTo>
                    <a:lnTo>
                      <a:pt x="1331" y="111"/>
                    </a:lnTo>
                    <a:lnTo>
                      <a:pt x="1494" y="92"/>
                    </a:lnTo>
                    <a:lnTo>
                      <a:pt x="1667" y="74"/>
                    </a:lnTo>
                    <a:lnTo>
                      <a:pt x="1852" y="56"/>
                    </a:lnTo>
                    <a:lnTo>
                      <a:pt x="2047" y="41"/>
                    </a:lnTo>
                    <a:lnTo>
                      <a:pt x="2254" y="27"/>
                    </a:lnTo>
                    <a:lnTo>
                      <a:pt x="2473" y="15"/>
                    </a:lnTo>
                    <a:lnTo>
                      <a:pt x="2705" y="6"/>
                    </a:lnTo>
                    <a:lnTo>
                      <a:pt x="2949" y="1"/>
                    </a:lnTo>
                    <a:lnTo>
                      <a:pt x="3207" y="0"/>
                    </a:lnTo>
                    <a:lnTo>
                      <a:pt x="3479" y="4"/>
                    </a:lnTo>
                    <a:lnTo>
                      <a:pt x="3767" y="12"/>
                    </a:lnTo>
                    <a:lnTo>
                      <a:pt x="4071" y="24"/>
                    </a:lnTo>
                    <a:lnTo>
                      <a:pt x="4392" y="39"/>
                    </a:lnTo>
                    <a:lnTo>
                      <a:pt x="4727" y="56"/>
                    </a:lnTo>
                    <a:lnTo>
                      <a:pt x="5075" y="76"/>
                    </a:lnTo>
                    <a:lnTo>
                      <a:pt x="5437" y="98"/>
                    </a:lnTo>
                    <a:lnTo>
                      <a:pt x="5809" y="123"/>
                    </a:lnTo>
                    <a:lnTo>
                      <a:pt x="6192" y="149"/>
                    </a:lnTo>
                    <a:lnTo>
                      <a:pt x="6583" y="177"/>
                    </a:lnTo>
                    <a:lnTo>
                      <a:pt x="6983" y="207"/>
                    </a:lnTo>
                    <a:lnTo>
                      <a:pt x="7389" y="238"/>
                    </a:lnTo>
                    <a:lnTo>
                      <a:pt x="7801" y="270"/>
                    </a:lnTo>
                    <a:lnTo>
                      <a:pt x="8637" y="337"/>
                    </a:lnTo>
                    <a:lnTo>
                      <a:pt x="9084" y="373"/>
                    </a:lnTo>
                    <a:lnTo>
                      <a:pt x="9076" y="472"/>
                    </a:lnTo>
                    <a:lnTo>
                      <a:pt x="8629" y="436"/>
                    </a:lnTo>
                    <a:lnTo>
                      <a:pt x="7794" y="369"/>
                    </a:lnTo>
                    <a:lnTo>
                      <a:pt x="7382" y="337"/>
                    </a:lnTo>
                    <a:lnTo>
                      <a:pt x="6976" y="306"/>
                    </a:lnTo>
                    <a:lnTo>
                      <a:pt x="6576" y="276"/>
                    </a:lnTo>
                    <a:lnTo>
                      <a:pt x="6185" y="248"/>
                    </a:lnTo>
                    <a:lnTo>
                      <a:pt x="5802" y="222"/>
                    </a:lnTo>
                    <a:lnTo>
                      <a:pt x="5430" y="197"/>
                    </a:lnTo>
                    <a:lnTo>
                      <a:pt x="5070" y="175"/>
                    </a:lnTo>
                    <a:lnTo>
                      <a:pt x="4722" y="155"/>
                    </a:lnTo>
                    <a:lnTo>
                      <a:pt x="4387" y="138"/>
                    </a:lnTo>
                    <a:lnTo>
                      <a:pt x="4068" y="123"/>
                    </a:lnTo>
                    <a:lnTo>
                      <a:pt x="3764" y="112"/>
                    </a:lnTo>
                    <a:lnTo>
                      <a:pt x="3478" y="104"/>
                    </a:lnTo>
                    <a:lnTo>
                      <a:pt x="3208" y="100"/>
                    </a:lnTo>
                    <a:lnTo>
                      <a:pt x="2951" y="101"/>
                    </a:lnTo>
                    <a:lnTo>
                      <a:pt x="2708" y="106"/>
                    </a:lnTo>
                    <a:lnTo>
                      <a:pt x="2478" y="114"/>
                    </a:lnTo>
                    <a:lnTo>
                      <a:pt x="2261" y="126"/>
                    </a:lnTo>
                    <a:lnTo>
                      <a:pt x="2054" y="140"/>
                    </a:lnTo>
                    <a:lnTo>
                      <a:pt x="1861" y="155"/>
                    </a:lnTo>
                    <a:lnTo>
                      <a:pt x="1678" y="173"/>
                    </a:lnTo>
                    <a:lnTo>
                      <a:pt x="1505" y="191"/>
                    </a:lnTo>
                    <a:lnTo>
                      <a:pt x="1344" y="210"/>
                    </a:lnTo>
                    <a:lnTo>
                      <a:pt x="1191" y="229"/>
                    </a:lnTo>
                    <a:lnTo>
                      <a:pt x="1048" y="247"/>
                    </a:lnTo>
                    <a:lnTo>
                      <a:pt x="913" y="264"/>
                    </a:lnTo>
                    <a:lnTo>
                      <a:pt x="787" y="280"/>
                    </a:lnTo>
                    <a:lnTo>
                      <a:pt x="668" y="293"/>
                    </a:lnTo>
                    <a:lnTo>
                      <a:pt x="558" y="304"/>
                    </a:lnTo>
                    <a:lnTo>
                      <a:pt x="460" y="313"/>
                    </a:lnTo>
                    <a:lnTo>
                      <a:pt x="375" y="322"/>
                    </a:lnTo>
                    <a:lnTo>
                      <a:pt x="302" y="331"/>
                    </a:lnTo>
                    <a:lnTo>
                      <a:pt x="241" y="339"/>
                    </a:lnTo>
                    <a:lnTo>
                      <a:pt x="191" y="347"/>
                    </a:lnTo>
                    <a:lnTo>
                      <a:pt x="154" y="353"/>
                    </a:lnTo>
                    <a:lnTo>
                      <a:pt x="123" y="360"/>
                    </a:lnTo>
                    <a:lnTo>
                      <a:pt x="105" y="366"/>
                    </a:lnTo>
                    <a:lnTo>
                      <a:pt x="88" y="373"/>
                    </a:lnTo>
                    <a:lnTo>
                      <a:pt x="95" y="369"/>
                    </a:lnTo>
                    <a:lnTo>
                      <a:pt x="84" y="376"/>
                    </a:lnTo>
                    <a:lnTo>
                      <a:pt x="104" y="351"/>
                    </a:lnTo>
                    <a:lnTo>
                      <a:pt x="99" y="364"/>
                    </a:lnTo>
                    <a:lnTo>
                      <a:pt x="94" y="318"/>
                    </a:lnTo>
                    <a:lnTo>
                      <a:pt x="103" y="331"/>
                    </a:lnTo>
                    <a:lnTo>
                      <a:pt x="90" y="319"/>
                    </a:lnTo>
                    <a:lnTo>
                      <a:pt x="107" y="331"/>
                    </a:lnTo>
                    <a:lnTo>
                      <a:pt x="50" y="412"/>
                    </a:lnTo>
                    <a:close/>
                    <a:moveTo>
                      <a:pt x="9080" y="422"/>
                    </a:moveTo>
                    <a:lnTo>
                      <a:pt x="8841" y="69"/>
                    </a:lnTo>
                    <a:lnTo>
                      <a:pt x="9478" y="454"/>
                    </a:lnTo>
                    <a:lnTo>
                      <a:pt x="8787" y="733"/>
                    </a:lnTo>
                    <a:lnTo>
                      <a:pt x="9080" y="422"/>
                    </a:lnTo>
                    <a:close/>
                  </a:path>
                </a:pathLst>
              </a:custGeom>
              <a:solidFill>
                <a:srgbClr val="7315AB"/>
              </a:solidFill>
              <a:ln w="2" cap="flat">
                <a:solidFill>
                  <a:srgbClr val="7315A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noEditPoints="1"/>
              </p:cNvSpPr>
              <p:nvPr/>
            </p:nvSpPr>
            <p:spPr bwMode="auto">
              <a:xfrm>
                <a:off x="2161" y="923"/>
                <a:ext cx="1066" cy="71"/>
              </a:xfrm>
              <a:custGeom>
                <a:avLst/>
                <a:gdLst/>
                <a:ahLst/>
                <a:cxnLst>
                  <a:cxn ang="0">
                    <a:pos x="35" y="399"/>
                  </a:cxn>
                  <a:cxn ang="0">
                    <a:pos x="14" y="376"/>
                  </a:cxn>
                  <a:cxn ang="0">
                    <a:pos x="14" y="312"/>
                  </a:cxn>
                  <a:cxn ang="0">
                    <a:pos x="41" y="285"/>
                  </a:cxn>
                  <a:cxn ang="0">
                    <a:pos x="67" y="272"/>
                  </a:cxn>
                  <a:cxn ang="0">
                    <a:pos x="132" y="256"/>
                  </a:cxn>
                  <a:cxn ang="0">
                    <a:pos x="229" y="240"/>
                  </a:cxn>
                  <a:cxn ang="0">
                    <a:pos x="365" y="223"/>
                  </a:cxn>
                  <a:cxn ang="0">
                    <a:pos x="551" y="205"/>
                  </a:cxn>
                  <a:cxn ang="0">
                    <a:pos x="778" y="181"/>
                  </a:cxn>
                  <a:cxn ang="0">
                    <a:pos x="1037" y="148"/>
                  </a:cxn>
                  <a:cxn ang="0">
                    <a:pos x="1333" y="111"/>
                  </a:cxn>
                  <a:cxn ang="0">
                    <a:pos x="1669" y="74"/>
                  </a:cxn>
                  <a:cxn ang="0">
                    <a:pos x="2048" y="40"/>
                  </a:cxn>
                  <a:cxn ang="0">
                    <a:pos x="2475" y="15"/>
                  </a:cxn>
                  <a:cxn ang="0">
                    <a:pos x="2951" y="1"/>
                  </a:cxn>
                  <a:cxn ang="0">
                    <a:pos x="3481" y="4"/>
                  </a:cxn>
                  <a:cxn ang="0">
                    <a:pos x="4073" y="24"/>
                  </a:cxn>
                  <a:cxn ang="0">
                    <a:pos x="4729" y="56"/>
                  </a:cxn>
                  <a:cxn ang="0">
                    <a:pos x="5439" y="98"/>
                  </a:cxn>
                  <a:cxn ang="0">
                    <a:pos x="6193" y="148"/>
                  </a:cxn>
                  <a:cxn ang="0">
                    <a:pos x="6984" y="206"/>
                  </a:cxn>
                  <a:cxn ang="0">
                    <a:pos x="7802" y="270"/>
                  </a:cxn>
                  <a:cxn ang="0">
                    <a:pos x="9086" y="372"/>
                  </a:cxn>
                  <a:cxn ang="0">
                    <a:pos x="8632" y="435"/>
                  </a:cxn>
                  <a:cxn ang="0">
                    <a:pos x="7384" y="336"/>
                  </a:cxn>
                  <a:cxn ang="0">
                    <a:pos x="6578" y="276"/>
                  </a:cxn>
                  <a:cxn ang="0">
                    <a:pos x="5804" y="221"/>
                  </a:cxn>
                  <a:cxn ang="0">
                    <a:pos x="5072" y="174"/>
                  </a:cxn>
                  <a:cxn ang="0">
                    <a:pos x="4389" y="137"/>
                  </a:cxn>
                  <a:cxn ang="0">
                    <a:pos x="3766" y="112"/>
                  </a:cxn>
                  <a:cxn ang="0">
                    <a:pos x="3210" y="100"/>
                  </a:cxn>
                  <a:cxn ang="0">
                    <a:pos x="2710" y="106"/>
                  </a:cxn>
                  <a:cxn ang="0">
                    <a:pos x="2263" y="125"/>
                  </a:cxn>
                  <a:cxn ang="0">
                    <a:pos x="1863" y="155"/>
                  </a:cxn>
                  <a:cxn ang="0">
                    <a:pos x="1507" y="191"/>
                  </a:cxn>
                  <a:cxn ang="0">
                    <a:pos x="1193" y="229"/>
                  </a:cxn>
                  <a:cxn ang="0">
                    <a:pos x="915" y="264"/>
                  </a:cxn>
                  <a:cxn ang="0">
                    <a:pos x="670" y="293"/>
                  </a:cxn>
                  <a:cxn ang="0">
                    <a:pos x="462" y="313"/>
                  </a:cxn>
                  <a:cxn ang="0">
                    <a:pos x="304" y="330"/>
                  </a:cxn>
                  <a:cxn ang="0">
                    <a:pos x="194" y="346"/>
                  </a:cxn>
                  <a:cxn ang="0">
                    <a:pos x="124" y="359"/>
                  </a:cxn>
                  <a:cxn ang="0">
                    <a:pos x="89" y="372"/>
                  </a:cxn>
                  <a:cxn ang="0">
                    <a:pos x="88" y="373"/>
                  </a:cxn>
                  <a:cxn ang="0">
                    <a:pos x="99" y="366"/>
                  </a:cxn>
                  <a:cxn ang="0">
                    <a:pos x="103" y="328"/>
                  </a:cxn>
                  <a:cxn ang="0">
                    <a:pos x="109" y="330"/>
                  </a:cxn>
                  <a:cxn ang="0">
                    <a:pos x="9082" y="422"/>
                  </a:cxn>
                  <a:cxn ang="0">
                    <a:pos x="9480" y="454"/>
                  </a:cxn>
                  <a:cxn ang="0">
                    <a:pos x="9082" y="422"/>
                  </a:cxn>
                </a:cxnLst>
                <a:rect l="0" t="0" r="r" b="b"/>
                <a:pathLst>
                  <a:path w="9480" h="732">
                    <a:moveTo>
                      <a:pt x="52" y="411"/>
                    </a:moveTo>
                    <a:lnTo>
                      <a:pt x="35" y="399"/>
                    </a:lnTo>
                    <a:cubicBezTo>
                      <a:pt x="31" y="396"/>
                      <a:pt x="27" y="393"/>
                      <a:pt x="24" y="389"/>
                    </a:cubicBezTo>
                    <a:lnTo>
                      <a:pt x="14" y="376"/>
                    </a:lnTo>
                    <a:cubicBezTo>
                      <a:pt x="2" y="361"/>
                      <a:pt x="0" y="341"/>
                      <a:pt x="8" y="325"/>
                    </a:cubicBezTo>
                    <a:lnTo>
                      <a:pt x="14" y="312"/>
                    </a:lnTo>
                    <a:cubicBezTo>
                      <a:pt x="18" y="303"/>
                      <a:pt x="24" y="297"/>
                      <a:pt x="31" y="292"/>
                    </a:cubicBezTo>
                    <a:lnTo>
                      <a:pt x="41" y="285"/>
                    </a:lnTo>
                    <a:cubicBezTo>
                      <a:pt x="44" y="282"/>
                      <a:pt x="47" y="281"/>
                      <a:pt x="50" y="279"/>
                    </a:cubicBezTo>
                    <a:lnTo>
                      <a:pt x="67" y="272"/>
                    </a:lnTo>
                    <a:lnTo>
                      <a:pt x="96" y="263"/>
                    </a:lnTo>
                    <a:lnTo>
                      <a:pt x="132" y="256"/>
                    </a:lnTo>
                    <a:lnTo>
                      <a:pt x="175" y="247"/>
                    </a:lnTo>
                    <a:lnTo>
                      <a:pt x="229" y="240"/>
                    </a:lnTo>
                    <a:lnTo>
                      <a:pt x="289" y="231"/>
                    </a:lnTo>
                    <a:lnTo>
                      <a:pt x="365" y="223"/>
                    </a:lnTo>
                    <a:lnTo>
                      <a:pt x="451" y="214"/>
                    </a:lnTo>
                    <a:lnTo>
                      <a:pt x="551" y="205"/>
                    </a:lnTo>
                    <a:lnTo>
                      <a:pt x="660" y="194"/>
                    </a:lnTo>
                    <a:lnTo>
                      <a:pt x="778" y="181"/>
                    </a:lnTo>
                    <a:lnTo>
                      <a:pt x="902" y="165"/>
                    </a:lnTo>
                    <a:lnTo>
                      <a:pt x="1037" y="148"/>
                    </a:lnTo>
                    <a:lnTo>
                      <a:pt x="1180" y="130"/>
                    </a:lnTo>
                    <a:lnTo>
                      <a:pt x="1333" y="111"/>
                    </a:lnTo>
                    <a:lnTo>
                      <a:pt x="1496" y="92"/>
                    </a:lnTo>
                    <a:lnTo>
                      <a:pt x="1669" y="74"/>
                    </a:lnTo>
                    <a:lnTo>
                      <a:pt x="1854" y="56"/>
                    </a:lnTo>
                    <a:lnTo>
                      <a:pt x="2048" y="40"/>
                    </a:lnTo>
                    <a:lnTo>
                      <a:pt x="2256" y="26"/>
                    </a:lnTo>
                    <a:lnTo>
                      <a:pt x="2475" y="15"/>
                    </a:lnTo>
                    <a:lnTo>
                      <a:pt x="2707" y="6"/>
                    </a:lnTo>
                    <a:lnTo>
                      <a:pt x="2951" y="1"/>
                    </a:lnTo>
                    <a:lnTo>
                      <a:pt x="3209" y="0"/>
                    </a:lnTo>
                    <a:lnTo>
                      <a:pt x="3481" y="4"/>
                    </a:lnTo>
                    <a:lnTo>
                      <a:pt x="3769" y="12"/>
                    </a:lnTo>
                    <a:lnTo>
                      <a:pt x="4073" y="24"/>
                    </a:lnTo>
                    <a:lnTo>
                      <a:pt x="4394" y="38"/>
                    </a:lnTo>
                    <a:lnTo>
                      <a:pt x="4729" y="56"/>
                    </a:lnTo>
                    <a:lnTo>
                      <a:pt x="5077" y="75"/>
                    </a:lnTo>
                    <a:lnTo>
                      <a:pt x="5439" y="98"/>
                    </a:lnTo>
                    <a:lnTo>
                      <a:pt x="5811" y="122"/>
                    </a:lnTo>
                    <a:lnTo>
                      <a:pt x="6193" y="148"/>
                    </a:lnTo>
                    <a:lnTo>
                      <a:pt x="6585" y="177"/>
                    </a:lnTo>
                    <a:lnTo>
                      <a:pt x="6984" y="206"/>
                    </a:lnTo>
                    <a:lnTo>
                      <a:pt x="7391" y="237"/>
                    </a:lnTo>
                    <a:lnTo>
                      <a:pt x="7802" y="270"/>
                    </a:lnTo>
                    <a:lnTo>
                      <a:pt x="8639" y="336"/>
                    </a:lnTo>
                    <a:lnTo>
                      <a:pt x="9086" y="372"/>
                    </a:lnTo>
                    <a:lnTo>
                      <a:pt x="9078" y="472"/>
                    </a:lnTo>
                    <a:lnTo>
                      <a:pt x="8632" y="435"/>
                    </a:lnTo>
                    <a:lnTo>
                      <a:pt x="7794" y="369"/>
                    </a:lnTo>
                    <a:lnTo>
                      <a:pt x="7384" y="336"/>
                    </a:lnTo>
                    <a:lnTo>
                      <a:pt x="6977" y="305"/>
                    </a:lnTo>
                    <a:lnTo>
                      <a:pt x="6578" y="276"/>
                    </a:lnTo>
                    <a:lnTo>
                      <a:pt x="6186" y="247"/>
                    </a:lnTo>
                    <a:lnTo>
                      <a:pt x="5804" y="221"/>
                    </a:lnTo>
                    <a:lnTo>
                      <a:pt x="5432" y="197"/>
                    </a:lnTo>
                    <a:lnTo>
                      <a:pt x="5072" y="174"/>
                    </a:lnTo>
                    <a:lnTo>
                      <a:pt x="4724" y="155"/>
                    </a:lnTo>
                    <a:lnTo>
                      <a:pt x="4389" y="137"/>
                    </a:lnTo>
                    <a:lnTo>
                      <a:pt x="4070" y="123"/>
                    </a:lnTo>
                    <a:lnTo>
                      <a:pt x="3766" y="112"/>
                    </a:lnTo>
                    <a:lnTo>
                      <a:pt x="3480" y="104"/>
                    </a:lnTo>
                    <a:lnTo>
                      <a:pt x="3210" y="100"/>
                    </a:lnTo>
                    <a:lnTo>
                      <a:pt x="2953" y="101"/>
                    </a:lnTo>
                    <a:lnTo>
                      <a:pt x="2710" y="106"/>
                    </a:lnTo>
                    <a:lnTo>
                      <a:pt x="2480" y="114"/>
                    </a:lnTo>
                    <a:lnTo>
                      <a:pt x="2263" y="125"/>
                    </a:lnTo>
                    <a:lnTo>
                      <a:pt x="2057" y="139"/>
                    </a:lnTo>
                    <a:lnTo>
                      <a:pt x="1863" y="155"/>
                    </a:lnTo>
                    <a:lnTo>
                      <a:pt x="1680" y="173"/>
                    </a:lnTo>
                    <a:lnTo>
                      <a:pt x="1507" y="191"/>
                    </a:lnTo>
                    <a:lnTo>
                      <a:pt x="1346" y="210"/>
                    </a:lnTo>
                    <a:lnTo>
                      <a:pt x="1193" y="229"/>
                    </a:lnTo>
                    <a:lnTo>
                      <a:pt x="1050" y="247"/>
                    </a:lnTo>
                    <a:lnTo>
                      <a:pt x="915" y="264"/>
                    </a:lnTo>
                    <a:lnTo>
                      <a:pt x="789" y="280"/>
                    </a:lnTo>
                    <a:lnTo>
                      <a:pt x="670" y="293"/>
                    </a:lnTo>
                    <a:lnTo>
                      <a:pt x="560" y="304"/>
                    </a:lnTo>
                    <a:lnTo>
                      <a:pt x="462" y="313"/>
                    </a:lnTo>
                    <a:lnTo>
                      <a:pt x="376" y="322"/>
                    </a:lnTo>
                    <a:lnTo>
                      <a:pt x="304" y="330"/>
                    </a:lnTo>
                    <a:lnTo>
                      <a:pt x="242" y="339"/>
                    </a:lnTo>
                    <a:lnTo>
                      <a:pt x="194" y="346"/>
                    </a:lnTo>
                    <a:lnTo>
                      <a:pt x="153" y="353"/>
                    </a:lnTo>
                    <a:lnTo>
                      <a:pt x="124" y="359"/>
                    </a:lnTo>
                    <a:lnTo>
                      <a:pt x="106" y="365"/>
                    </a:lnTo>
                    <a:lnTo>
                      <a:pt x="89" y="372"/>
                    </a:lnTo>
                    <a:lnTo>
                      <a:pt x="98" y="366"/>
                    </a:lnTo>
                    <a:lnTo>
                      <a:pt x="88" y="373"/>
                    </a:lnTo>
                    <a:lnTo>
                      <a:pt x="105" y="353"/>
                    </a:lnTo>
                    <a:lnTo>
                      <a:pt x="99" y="366"/>
                    </a:lnTo>
                    <a:lnTo>
                      <a:pt x="93" y="315"/>
                    </a:lnTo>
                    <a:lnTo>
                      <a:pt x="103" y="328"/>
                    </a:lnTo>
                    <a:lnTo>
                      <a:pt x="92" y="318"/>
                    </a:lnTo>
                    <a:lnTo>
                      <a:pt x="109" y="330"/>
                    </a:lnTo>
                    <a:lnTo>
                      <a:pt x="52" y="411"/>
                    </a:lnTo>
                    <a:close/>
                    <a:moveTo>
                      <a:pt x="9082" y="422"/>
                    </a:moveTo>
                    <a:lnTo>
                      <a:pt x="8843" y="68"/>
                    </a:lnTo>
                    <a:lnTo>
                      <a:pt x="9480" y="454"/>
                    </a:lnTo>
                    <a:lnTo>
                      <a:pt x="8789" y="732"/>
                    </a:lnTo>
                    <a:lnTo>
                      <a:pt x="9082" y="422"/>
                    </a:lnTo>
                    <a:close/>
                  </a:path>
                </a:pathLst>
              </a:custGeom>
              <a:solidFill>
                <a:srgbClr val="FFFFFF"/>
              </a:solidFill>
              <a:ln w="2"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41" name="Rectangle 17"/>
            <p:cNvSpPr>
              <a:spLocks noChangeArrowheads="1"/>
            </p:cNvSpPr>
            <p:nvPr/>
          </p:nvSpPr>
          <p:spPr bwMode="auto">
            <a:xfrm>
              <a:off x="2454" y="974"/>
              <a:ext cx="54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Coagulation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2528" y="1047"/>
              <a:ext cx="36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cascade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3274" y="925"/>
              <a:ext cx="44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Factor VIII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3251" y="1062"/>
              <a:ext cx="48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Factor VIIIa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3307" y="1210"/>
              <a:ext cx="37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Factor 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3283" y="1352"/>
              <a:ext cx="418"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Factor Va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3282" y="1508"/>
              <a:ext cx="42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Thrombin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50" name="Group 26"/>
            <p:cNvGrpSpPr>
              <a:grpSpLocks/>
            </p:cNvGrpSpPr>
            <p:nvPr/>
          </p:nvGrpSpPr>
          <p:grpSpPr bwMode="auto">
            <a:xfrm>
              <a:off x="3423" y="1002"/>
              <a:ext cx="82" cy="68"/>
              <a:chOff x="3423" y="1002"/>
              <a:chExt cx="82" cy="68"/>
            </a:xfrm>
          </p:grpSpPr>
          <p:sp>
            <p:nvSpPr>
              <p:cNvPr id="1048" name="Freeform 24"/>
              <p:cNvSpPr>
                <a:spLocks noEditPoints="1"/>
              </p:cNvSpPr>
              <p:nvPr/>
            </p:nvSpPr>
            <p:spPr bwMode="auto">
              <a:xfrm>
                <a:off x="3430" y="1008"/>
                <a:ext cx="75" cy="62"/>
              </a:xfrm>
              <a:custGeom>
                <a:avLst/>
                <a:gdLst/>
                <a:ahLst/>
                <a:cxnLst>
                  <a:cxn ang="0">
                    <a:pos x="45" y="0"/>
                  </a:cxn>
                  <a:cxn ang="0">
                    <a:pos x="45" y="36"/>
                  </a:cxn>
                  <a:cxn ang="0">
                    <a:pos x="30" y="36"/>
                  </a:cxn>
                  <a:cxn ang="0">
                    <a:pos x="30" y="0"/>
                  </a:cxn>
                  <a:cxn ang="0">
                    <a:pos x="45" y="0"/>
                  </a:cxn>
                  <a:cxn ang="0">
                    <a:pos x="38" y="36"/>
                  </a:cxn>
                  <a:cxn ang="0">
                    <a:pos x="75" y="23"/>
                  </a:cxn>
                  <a:cxn ang="0">
                    <a:pos x="38" y="62"/>
                  </a:cxn>
                  <a:cxn ang="0">
                    <a:pos x="0" y="23"/>
                  </a:cxn>
                  <a:cxn ang="0">
                    <a:pos x="38" y="36"/>
                  </a:cxn>
                </a:cxnLst>
                <a:rect l="0" t="0" r="r" b="b"/>
                <a:pathLst>
                  <a:path w="75" h="62">
                    <a:moveTo>
                      <a:pt x="45" y="0"/>
                    </a:moveTo>
                    <a:lnTo>
                      <a:pt x="45" y="36"/>
                    </a:lnTo>
                    <a:lnTo>
                      <a:pt x="30" y="36"/>
                    </a:lnTo>
                    <a:lnTo>
                      <a:pt x="30" y="0"/>
                    </a:lnTo>
                    <a:lnTo>
                      <a:pt x="45" y="0"/>
                    </a:lnTo>
                    <a:close/>
                    <a:moveTo>
                      <a:pt x="38" y="36"/>
                    </a:moveTo>
                    <a:lnTo>
                      <a:pt x="75" y="23"/>
                    </a:lnTo>
                    <a:lnTo>
                      <a:pt x="38" y="62"/>
                    </a:lnTo>
                    <a:lnTo>
                      <a:pt x="0" y="23"/>
                    </a:lnTo>
                    <a:lnTo>
                      <a:pt x="38" y="36"/>
                    </a:lnTo>
                    <a:close/>
                  </a:path>
                </a:pathLst>
              </a:custGeom>
              <a:solidFill>
                <a:srgbClr val="7315AB"/>
              </a:solidFill>
              <a:ln w="2" cap="flat">
                <a:solidFill>
                  <a:srgbClr val="7315A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noEditPoints="1"/>
              </p:cNvSpPr>
              <p:nvPr/>
            </p:nvSpPr>
            <p:spPr bwMode="auto">
              <a:xfrm>
                <a:off x="3423" y="1002"/>
                <a:ext cx="75" cy="61"/>
              </a:xfrm>
              <a:custGeom>
                <a:avLst/>
                <a:gdLst/>
                <a:ahLst/>
                <a:cxnLst>
                  <a:cxn ang="0">
                    <a:pos x="45" y="0"/>
                  </a:cxn>
                  <a:cxn ang="0">
                    <a:pos x="45" y="36"/>
                  </a:cxn>
                  <a:cxn ang="0">
                    <a:pos x="30" y="36"/>
                  </a:cxn>
                  <a:cxn ang="0">
                    <a:pos x="30" y="0"/>
                  </a:cxn>
                  <a:cxn ang="0">
                    <a:pos x="45" y="0"/>
                  </a:cxn>
                  <a:cxn ang="0">
                    <a:pos x="37" y="36"/>
                  </a:cxn>
                  <a:cxn ang="0">
                    <a:pos x="75" y="22"/>
                  </a:cxn>
                  <a:cxn ang="0">
                    <a:pos x="37" y="61"/>
                  </a:cxn>
                  <a:cxn ang="0">
                    <a:pos x="0" y="22"/>
                  </a:cxn>
                  <a:cxn ang="0">
                    <a:pos x="37" y="36"/>
                  </a:cxn>
                </a:cxnLst>
                <a:rect l="0" t="0" r="r" b="b"/>
                <a:pathLst>
                  <a:path w="75" h="61">
                    <a:moveTo>
                      <a:pt x="45" y="0"/>
                    </a:moveTo>
                    <a:lnTo>
                      <a:pt x="45" y="36"/>
                    </a:lnTo>
                    <a:lnTo>
                      <a:pt x="30" y="36"/>
                    </a:lnTo>
                    <a:lnTo>
                      <a:pt x="30" y="0"/>
                    </a:lnTo>
                    <a:lnTo>
                      <a:pt x="45" y="0"/>
                    </a:lnTo>
                    <a:close/>
                    <a:moveTo>
                      <a:pt x="37" y="36"/>
                    </a:moveTo>
                    <a:lnTo>
                      <a:pt x="75" y="22"/>
                    </a:lnTo>
                    <a:lnTo>
                      <a:pt x="37" y="61"/>
                    </a:lnTo>
                    <a:lnTo>
                      <a:pt x="0" y="22"/>
                    </a:lnTo>
                    <a:lnTo>
                      <a:pt x="37" y="36"/>
                    </a:lnTo>
                    <a:close/>
                  </a:path>
                </a:pathLst>
              </a:custGeom>
              <a:solidFill>
                <a:srgbClr val="FFFFFF"/>
              </a:solidFill>
              <a:ln w="2"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3" name="Group 29"/>
            <p:cNvGrpSpPr>
              <a:grpSpLocks/>
            </p:cNvGrpSpPr>
            <p:nvPr/>
          </p:nvGrpSpPr>
          <p:grpSpPr bwMode="auto">
            <a:xfrm>
              <a:off x="3423" y="1150"/>
              <a:ext cx="82" cy="68"/>
              <a:chOff x="3423" y="1150"/>
              <a:chExt cx="82" cy="68"/>
            </a:xfrm>
          </p:grpSpPr>
          <p:sp>
            <p:nvSpPr>
              <p:cNvPr id="1051" name="Freeform 27"/>
              <p:cNvSpPr>
                <a:spLocks noEditPoints="1"/>
              </p:cNvSpPr>
              <p:nvPr/>
            </p:nvSpPr>
            <p:spPr bwMode="auto">
              <a:xfrm>
                <a:off x="3430" y="1156"/>
                <a:ext cx="75" cy="62"/>
              </a:xfrm>
              <a:custGeom>
                <a:avLst/>
                <a:gdLst/>
                <a:ahLst/>
                <a:cxnLst>
                  <a:cxn ang="0">
                    <a:pos x="45" y="0"/>
                  </a:cxn>
                  <a:cxn ang="0">
                    <a:pos x="45" y="36"/>
                  </a:cxn>
                  <a:cxn ang="0">
                    <a:pos x="30" y="36"/>
                  </a:cxn>
                  <a:cxn ang="0">
                    <a:pos x="30" y="0"/>
                  </a:cxn>
                  <a:cxn ang="0">
                    <a:pos x="45" y="0"/>
                  </a:cxn>
                  <a:cxn ang="0">
                    <a:pos x="38" y="36"/>
                  </a:cxn>
                  <a:cxn ang="0">
                    <a:pos x="75" y="23"/>
                  </a:cxn>
                  <a:cxn ang="0">
                    <a:pos x="38" y="62"/>
                  </a:cxn>
                  <a:cxn ang="0">
                    <a:pos x="0" y="23"/>
                  </a:cxn>
                  <a:cxn ang="0">
                    <a:pos x="38" y="36"/>
                  </a:cxn>
                </a:cxnLst>
                <a:rect l="0" t="0" r="r" b="b"/>
                <a:pathLst>
                  <a:path w="75" h="62">
                    <a:moveTo>
                      <a:pt x="45" y="0"/>
                    </a:moveTo>
                    <a:lnTo>
                      <a:pt x="45" y="36"/>
                    </a:lnTo>
                    <a:lnTo>
                      <a:pt x="30" y="36"/>
                    </a:lnTo>
                    <a:lnTo>
                      <a:pt x="30" y="0"/>
                    </a:lnTo>
                    <a:lnTo>
                      <a:pt x="45" y="0"/>
                    </a:lnTo>
                    <a:close/>
                    <a:moveTo>
                      <a:pt x="38" y="36"/>
                    </a:moveTo>
                    <a:lnTo>
                      <a:pt x="75" y="23"/>
                    </a:lnTo>
                    <a:lnTo>
                      <a:pt x="38" y="62"/>
                    </a:lnTo>
                    <a:lnTo>
                      <a:pt x="0" y="23"/>
                    </a:lnTo>
                    <a:lnTo>
                      <a:pt x="38" y="36"/>
                    </a:lnTo>
                    <a:close/>
                  </a:path>
                </a:pathLst>
              </a:custGeom>
              <a:solidFill>
                <a:srgbClr val="7315AB"/>
              </a:solidFill>
              <a:ln w="2" cap="flat">
                <a:solidFill>
                  <a:srgbClr val="7315A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28"/>
              <p:cNvSpPr>
                <a:spLocks noEditPoints="1"/>
              </p:cNvSpPr>
              <p:nvPr/>
            </p:nvSpPr>
            <p:spPr bwMode="auto">
              <a:xfrm>
                <a:off x="3423" y="1150"/>
                <a:ext cx="75" cy="61"/>
              </a:xfrm>
              <a:custGeom>
                <a:avLst/>
                <a:gdLst/>
                <a:ahLst/>
                <a:cxnLst>
                  <a:cxn ang="0">
                    <a:pos x="45" y="0"/>
                  </a:cxn>
                  <a:cxn ang="0">
                    <a:pos x="45" y="35"/>
                  </a:cxn>
                  <a:cxn ang="0">
                    <a:pos x="30" y="35"/>
                  </a:cxn>
                  <a:cxn ang="0">
                    <a:pos x="30" y="0"/>
                  </a:cxn>
                  <a:cxn ang="0">
                    <a:pos x="45" y="0"/>
                  </a:cxn>
                  <a:cxn ang="0">
                    <a:pos x="37" y="35"/>
                  </a:cxn>
                  <a:cxn ang="0">
                    <a:pos x="75" y="22"/>
                  </a:cxn>
                  <a:cxn ang="0">
                    <a:pos x="37" y="61"/>
                  </a:cxn>
                  <a:cxn ang="0">
                    <a:pos x="0" y="22"/>
                  </a:cxn>
                  <a:cxn ang="0">
                    <a:pos x="37" y="35"/>
                  </a:cxn>
                </a:cxnLst>
                <a:rect l="0" t="0" r="r" b="b"/>
                <a:pathLst>
                  <a:path w="75" h="61">
                    <a:moveTo>
                      <a:pt x="45" y="0"/>
                    </a:moveTo>
                    <a:lnTo>
                      <a:pt x="45" y="35"/>
                    </a:lnTo>
                    <a:lnTo>
                      <a:pt x="30" y="35"/>
                    </a:lnTo>
                    <a:lnTo>
                      <a:pt x="30" y="0"/>
                    </a:lnTo>
                    <a:lnTo>
                      <a:pt x="45" y="0"/>
                    </a:lnTo>
                    <a:close/>
                    <a:moveTo>
                      <a:pt x="37" y="35"/>
                    </a:moveTo>
                    <a:lnTo>
                      <a:pt x="75" y="22"/>
                    </a:lnTo>
                    <a:lnTo>
                      <a:pt x="37" y="61"/>
                    </a:lnTo>
                    <a:lnTo>
                      <a:pt x="0" y="22"/>
                    </a:lnTo>
                    <a:lnTo>
                      <a:pt x="37" y="35"/>
                    </a:lnTo>
                    <a:close/>
                  </a:path>
                </a:pathLst>
              </a:custGeom>
              <a:solidFill>
                <a:srgbClr val="FFFFFF"/>
              </a:solidFill>
              <a:ln w="2"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6" name="Group 32"/>
            <p:cNvGrpSpPr>
              <a:grpSpLocks/>
            </p:cNvGrpSpPr>
            <p:nvPr/>
          </p:nvGrpSpPr>
          <p:grpSpPr bwMode="auto">
            <a:xfrm>
              <a:off x="3423" y="1293"/>
              <a:ext cx="82" cy="68"/>
              <a:chOff x="3423" y="1293"/>
              <a:chExt cx="82" cy="68"/>
            </a:xfrm>
          </p:grpSpPr>
          <p:sp>
            <p:nvSpPr>
              <p:cNvPr id="1054" name="Freeform 30"/>
              <p:cNvSpPr>
                <a:spLocks noEditPoints="1"/>
              </p:cNvSpPr>
              <p:nvPr/>
            </p:nvSpPr>
            <p:spPr bwMode="auto">
              <a:xfrm>
                <a:off x="3430" y="1300"/>
                <a:ext cx="75" cy="61"/>
              </a:xfrm>
              <a:custGeom>
                <a:avLst/>
                <a:gdLst/>
                <a:ahLst/>
                <a:cxnLst>
                  <a:cxn ang="0">
                    <a:pos x="45" y="0"/>
                  </a:cxn>
                  <a:cxn ang="0">
                    <a:pos x="45" y="35"/>
                  </a:cxn>
                  <a:cxn ang="0">
                    <a:pos x="30" y="35"/>
                  </a:cxn>
                  <a:cxn ang="0">
                    <a:pos x="30" y="0"/>
                  </a:cxn>
                  <a:cxn ang="0">
                    <a:pos x="45" y="0"/>
                  </a:cxn>
                  <a:cxn ang="0">
                    <a:pos x="38" y="35"/>
                  </a:cxn>
                  <a:cxn ang="0">
                    <a:pos x="75" y="22"/>
                  </a:cxn>
                  <a:cxn ang="0">
                    <a:pos x="38" y="61"/>
                  </a:cxn>
                  <a:cxn ang="0">
                    <a:pos x="0" y="22"/>
                  </a:cxn>
                  <a:cxn ang="0">
                    <a:pos x="38" y="35"/>
                  </a:cxn>
                </a:cxnLst>
                <a:rect l="0" t="0" r="r" b="b"/>
                <a:pathLst>
                  <a:path w="75" h="61">
                    <a:moveTo>
                      <a:pt x="45" y="0"/>
                    </a:moveTo>
                    <a:lnTo>
                      <a:pt x="45" y="35"/>
                    </a:lnTo>
                    <a:lnTo>
                      <a:pt x="30" y="35"/>
                    </a:lnTo>
                    <a:lnTo>
                      <a:pt x="30" y="0"/>
                    </a:lnTo>
                    <a:lnTo>
                      <a:pt x="45" y="0"/>
                    </a:lnTo>
                    <a:close/>
                    <a:moveTo>
                      <a:pt x="38" y="35"/>
                    </a:moveTo>
                    <a:lnTo>
                      <a:pt x="75" y="22"/>
                    </a:lnTo>
                    <a:lnTo>
                      <a:pt x="38" y="61"/>
                    </a:lnTo>
                    <a:lnTo>
                      <a:pt x="0" y="22"/>
                    </a:lnTo>
                    <a:lnTo>
                      <a:pt x="38" y="35"/>
                    </a:lnTo>
                    <a:close/>
                  </a:path>
                </a:pathLst>
              </a:custGeom>
              <a:solidFill>
                <a:srgbClr val="7315AB"/>
              </a:solidFill>
              <a:ln w="2" cap="flat">
                <a:solidFill>
                  <a:srgbClr val="7315A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noEditPoints="1"/>
              </p:cNvSpPr>
              <p:nvPr/>
            </p:nvSpPr>
            <p:spPr bwMode="auto">
              <a:xfrm>
                <a:off x="3423" y="1293"/>
                <a:ext cx="75" cy="62"/>
              </a:xfrm>
              <a:custGeom>
                <a:avLst/>
                <a:gdLst/>
                <a:ahLst/>
                <a:cxnLst>
                  <a:cxn ang="0">
                    <a:pos x="45" y="0"/>
                  </a:cxn>
                  <a:cxn ang="0">
                    <a:pos x="45" y="36"/>
                  </a:cxn>
                  <a:cxn ang="0">
                    <a:pos x="30" y="36"/>
                  </a:cxn>
                  <a:cxn ang="0">
                    <a:pos x="30" y="0"/>
                  </a:cxn>
                  <a:cxn ang="0">
                    <a:pos x="45" y="0"/>
                  </a:cxn>
                  <a:cxn ang="0">
                    <a:pos x="37" y="36"/>
                  </a:cxn>
                  <a:cxn ang="0">
                    <a:pos x="75" y="23"/>
                  </a:cxn>
                  <a:cxn ang="0">
                    <a:pos x="37" y="62"/>
                  </a:cxn>
                  <a:cxn ang="0">
                    <a:pos x="0" y="23"/>
                  </a:cxn>
                  <a:cxn ang="0">
                    <a:pos x="37" y="36"/>
                  </a:cxn>
                </a:cxnLst>
                <a:rect l="0" t="0" r="r" b="b"/>
                <a:pathLst>
                  <a:path w="75" h="62">
                    <a:moveTo>
                      <a:pt x="45" y="0"/>
                    </a:moveTo>
                    <a:lnTo>
                      <a:pt x="45" y="36"/>
                    </a:lnTo>
                    <a:lnTo>
                      <a:pt x="30" y="36"/>
                    </a:lnTo>
                    <a:lnTo>
                      <a:pt x="30" y="0"/>
                    </a:lnTo>
                    <a:lnTo>
                      <a:pt x="45" y="0"/>
                    </a:lnTo>
                    <a:close/>
                    <a:moveTo>
                      <a:pt x="37" y="36"/>
                    </a:moveTo>
                    <a:lnTo>
                      <a:pt x="75" y="23"/>
                    </a:lnTo>
                    <a:lnTo>
                      <a:pt x="37" y="62"/>
                    </a:lnTo>
                    <a:lnTo>
                      <a:pt x="0" y="23"/>
                    </a:lnTo>
                    <a:lnTo>
                      <a:pt x="37" y="36"/>
                    </a:lnTo>
                    <a:close/>
                  </a:path>
                </a:pathLst>
              </a:custGeom>
              <a:solidFill>
                <a:srgbClr val="FFFFFF"/>
              </a:solidFill>
              <a:ln w="2"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9" name="Group 35"/>
            <p:cNvGrpSpPr>
              <a:grpSpLocks/>
            </p:cNvGrpSpPr>
            <p:nvPr/>
          </p:nvGrpSpPr>
          <p:grpSpPr bwMode="auto">
            <a:xfrm>
              <a:off x="3423" y="1445"/>
              <a:ext cx="82" cy="68"/>
              <a:chOff x="3423" y="1445"/>
              <a:chExt cx="82" cy="68"/>
            </a:xfrm>
          </p:grpSpPr>
          <p:sp>
            <p:nvSpPr>
              <p:cNvPr id="1057" name="Freeform 33"/>
              <p:cNvSpPr>
                <a:spLocks noEditPoints="1"/>
              </p:cNvSpPr>
              <p:nvPr/>
            </p:nvSpPr>
            <p:spPr bwMode="auto">
              <a:xfrm>
                <a:off x="3430" y="1452"/>
                <a:ext cx="75" cy="61"/>
              </a:xfrm>
              <a:custGeom>
                <a:avLst/>
                <a:gdLst/>
                <a:ahLst/>
                <a:cxnLst>
                  <a:cxn ang="0">
                    <a:pos x="45" y="0"/>
                  </a:cxn>
                  <a:cxn ang="0">
                    <a:pos x="45" y="35"/>
                  </a:cxn>
                  <a:cxn ang="0">
                    <a:pos x="30" y="35"/>
                  </a:cxn>
                  <a:cxn ang="0">
                    <a:pos x="30" y="0"/>
                  </a:cxn>
                  <a:cxn ang="0">
                    <a:pos x="45" y="0"/>
                  </a:cxn>
                  <a:cxn ang="0">
                    <a:pos x="38" y="35"/>
                  </a:cxn>
                  <a:cxn ang="0">
                    <a:pos x="75" y="22"/>
                  </a:cxn>
                  <a:cxn ang="0">
                    <a:pos x="38" y="61"/>
                  </a:cxn>
                  <a:cxn ang="0">
                    <a:pos x="0" y="22"/>
                  </a:cxn>
                  <a:cxn ang="0">
                    <a:pos x="38" y="35"/>
                  </a:cxn>
                </a:cxnLst>
                <a:rect l="0" t="0" r="r" b="b"/>
                <a:pathLst>
                  <a:path w="75" h="61">
                    <a:moveTo>
                      <a:pt x="45" y="0"/>
                    </a:moveTo>
                    <a:lnTo>
                      <a:pt x="45" y="35"/>
                    </a:lnTo>
                    <a:lnTo>
                      <a:pt x="30" y="35"/>
                    </a:lnTo>
                    <a:lnTo>
                      <a:pt x="30" y="0"/>
                    </a:lnTo>
                    <a:lnTo>
                      <a:pt x="45" y="0"/>
                    </a:lnTo>
                    <a:close/>
                    <a:moveTo>
                      <a:pt x="38" y="35"/>
                    </a:moveTo>
                    <a:lnTo>
                      <a:pt x="75" y="22"/>
                    </a:lnTo>
                    <a:lnTo>
                      <a:pt x="38" y="61"/>
                    </a:lnTo>
                    <a:lnTo>
                      <a:pt x="0" y="22"/>
                    </a:lnTo>
                    <a:lnTo>
                      <a:pt x="38" y="35"/>
                    </a:lnTo>
                    <a:close/>
                  </a:path>
                </a:pathLst>
              </a:custGeom>
              <a:solidFill>
                <a:srgbClr val="7315AB"/>
              </a:solidFill>
              <a:ln w="2" cap="flat">
                <a:solidFill>
                  <a:srgbClr val="7315A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noEditPoints="1"/>
              </p:cNvSpPr>
              <p:nvPr/>
            </p:nvSpPr>
            <p:spPr bwMode="auto">
              <a:xfrm>
                <a:off x="3423" y="1445"/>
                <a:ext cx="75" cy="62"/>
              </a:xfrm>
              <a:custGeom>
                <a:avLst/>
                <a:gdLst/>
                <a:ahLst/>
                <a:cxnLst>
                  <a:cxn ang="0">
                    <a:pos x="45" y="0"/>
                  </a:cxn>
                  <a:cxn ang="0">
                    <a:pos x="45" y="36"/>
                  </a:cxn>
                  <a:cxn ang="0">
                    <a:pos x="30" y="36"/>
                  </a:cxn>
                  <a:cxn ang="0">
                    <a:pos x="30" y="0"/>
                  </a:cxn>
                  <a:cxn ang="0">
                    <a:pos x="45" y="0"/>
                  </a:cxn>
                  <a:cxn ang="0">
                    <a:pos x="37" y="36"/>
                  </a:cxn>
                  <a:cxn ang="0">
                    <a:pos x="75" y="23"/>
                  </a:cxn>
                  <a:cxn ang="0">
                    <a:pos x="37" y="62"/>
                  </a:cxn>
                  <a:cxn ang="0">
                    <a:pos x="0" y="23"/>
                  </a:cxn>
                  <a:cxn ang="0">
                    <a:pos x="37" y="36"/>
                  </a:cxn>
                </a:cxnLst>
                <a:rect l="0" t="0" r="r" b="b"/>
                <a:pathLst>
                  <a:path w="75" h="62">
                    <a:moveTo>
                      <a:pt x="45" y="0"/>
                    </a:moveTo>
                    <a:lnTo>
                      <a:pt x="45" y="36"/>
                    </a:lnTo>
                    <a:lnTo>
                      <a:pt x="30" y="36"/>
                    </a:lnTo>
                    <a:lnTo>
                      <a:pt x="30" y="0"/>
                    </a:lnTo>
                    <a:lnTo>
                      <a:pt x="45" y="0"/>
                    </a:lnTo>
                    <a:close/>
                    <a:moveTo>
                      <a:pt x="37" y="36"/>
                    </a:moveTo>
                    <a:lnTo>
                      <a:pt x="75" y="23"/>
                    </a:lnTo>
                    <a:lnTo>
                      <a:pt x="37" y="62"/>
                    </a:lnTo>
                    <a:lnTo>
                      <a:pt x="0" y="23"/>
                    </a:lnTo>
                    <a:lnTo>
                      <a:pt x="37" y="36"/>
                    </a:lnTo>
                    <a:close/>
                  </a:path>
                </a:pathLst>
              </a:custGeom>
              <a:solidFill>
                <a:srgbClr val="FFFFFF"/>
              </a:solidFill>
              <a:ln w="2"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62" name="Group 38"/>
            <p:cNvGrpSpPr>
              <a:grpSpLocks/>
            </p:cNvGrpSpPr>
            <p:nvPr/>
          </p:nvGrpSpPr>
          <p:grpSpPr bwMode="auto">
            <a:xfrm>
              <a:off x="3453" y="1601"/>
              <a:ext cx="994" cy="626"/>
              <a:chOff x="3453" y="1601"/>
              <a:chExt cx="994" cy="626"/>
            </a:xfrm>
          </p:grpSpPr>
          <p:sp>
            <p:nvSpPr>
              <p:cNvPr id="1060" name="Freeform 36"/>
              <p:cNvSpPr>
                <a:spLocks noEditPoints="1"/>
              </p:cNvSpPr>
              <p:nvPr/>
            </p:nvSpPr>
            <p:spPr bwMode="auto">
              <a:xfrm>
                <a:off x="3461" y="1608"/>
                <a:ext cx="986" cy="619"/>
              </a:xfrm>
              <a:custGeom>
                <a:avLst/>
                <a:gdLst/>
                <a:ahLst/>
                <a:cxnLst>
                  <a:cxn ang="0">
                    <a:pos x="925" y="592"/>
                  </a:cxn>
                  <a:cxn ang="0">
                    <a:pos x="827" y="586"/>
                  </a:cxn>
                  <a:cxn ang="0">
                    <a:pos x="732" y="574"/>
                  </a:cxn>
                  <a:cxn ang="0">
                    <a:pos x="640" y="557"/>
                  </a:cxn>
                  <a:cxn ang="0">
                    <a:pos x="553" y="535"/>
                  </a:cxn>
                  <a:cxn ang="0">
                    <a:pos x="470" y="508"/>
                  </a:cxn>
                  <a:cxn ang="0">
                    <a:pos x="392" y="476"/>
                  </a:cxn>
                  <a:cxn ang="0">
                    <a:pos x="320" y="440"/>
                  </a:cxn>
                  <a:cxn ang="0">
                    <a:pos x="254" y="399"/>
                  </a:cxn>
                  <a:cxn ang="0">
                    <a:pos x="194" y="356"/>
                  </a:cxn>
                  <a:cxn ang="0">
                    <a:pos x="141" y="308"/>
                  </a:cxn>
                  <a:cxn ang="0">
                    <a:pos x="96" y="258"/>
                  </a:cxn>
                  <a:cxn ang="0">
                    <a:pos x="59" y="205"/>
                  </a:cxn>
                  <a:cxn ang="0">
                    <a:pos x="30" y="149"/>
                  </a:cxn>
                  <a:cxn ang="0">
                    <a:pos x="11" y="91"/>
                  </a:cxn>
                  <a:cxn ang="0">
                    <a:pos x="1" y="31"/>
                  </a:cxn>
                  <a:cxn ang="0">
                    <a:pos x="13" y="0"/>
                  </a:cxn>
                  <a:cxn ang="0">
                    <a:pos x="18" y="59"/>
                  </a:cxn>
                  <a:cxn ang="0">
                    <a:pos x="32" y="117"/>
                  </a:cxn>
                  <a:cxn ang="0">
                    <a:pos x="56" y="172"/>
                  </a:cxn>
                  <a:cxn ang="0">
                    <a:pos x="88" y="226"/>
                  </a:cxn>
                  <a:cxn ang="0">
                    <a:pos x="128" y="276"/>
                  </a:cxn>
                  <a:cxn ang="0">
                    <a:pos x="176" y="324"/>
                  </a:cxn>
                  <a:cxn ang="0">
                    <a:pos x="231" y="369"/>
                  </a:cxn>
                  <a:cxn ang="0">
                    <a:pos x="294" y="411"/>
                  </a:cxn>
                  <a:cxn ang="0">
                    <a:pos x="362" y="448"/>
                  </a:cxn>
                  <a:cxn ang="0">
                    <a:pos x="436" y="482"/>
                  </a:cxn>
                  <a:cxn ang="0">
                    <a:pos x="515" y="511"/>
                  </a:cxn>
                  <a:cxn ang="0">
                    <a:pos x="600" y="536"/>
                  </a:cxn>
                  <a:cxn ang="0">
                    <a:pos x="688" y="555"/>
                  </a:cxn>
                  <a:cxn ang="0">
                    <a:pos x="781" y="570"/>
                  </a:cxn>
                  <a:cxn ang="0">
                    <a:pos x="876" y="579"/>
                  </a:cxn>
                  <a:cxn ang="0">
                    <a:pos x="941" y="581"/>
                  </a:cxn>
                  <a:cxn ang="0">
                    <a:pos x="941" y="587"/>
                  </a:cxn>
                  <a:cxn ang="0">
                    <a:pos x="986" y="587"/>
                  </a:cxn>
                  <a:cxn ang="0">
                    <a:pos x="941" y="587"/>
                  </a:cxn>
                </a:cxnLst>
                <a:rect l="0" t="0" r="r" b="b"/>
                <a:pathLst>
                  <a:path w="986" h="619">
                    <a:moveTo>
                      <a:pt x="941" y="592"/>
                    </a:moveTo>
                    <a:lnTo>
                      <a:pt x="925" y="592"/>
                    </a:lnTo>
                    <a:lnTo>
                      <a:pt x="876" y="590"/>
                    </a:lnTo>
                    <a:lnTo>
                      <a:pt x="827" y="586"/>
                    </a:lnTo>
                    <a:lnTo>
                      <a:pt x="779" y="581"/>
                    </a:lnTo>
                    <a:lnTo>
                      <a:pt x="732" y="574"/>
                    </a:lnTo>
                    <a:lnTo>
                      <a:pt x="686" y="566"/>
                    </a:lnTo>
                    <a:lnTo>
                      <a:pt x="640" y="557"/>
                    </a:lnTo>
                    <a:lnTo>
                      <a:pt x="596" y="547"/>
                    </a:lnTo>
                    <a:lnTo>
                      <a:pt x="553" y="535"/>
                    </a:lnTo>
                    <a:lnTo>
                      <a:pt x="511" y="522"/>
                    </a:lnTo>
                    <a:lnTo>
                      <a:pt x="470" y="508"/>
                    </a:lnTo>
                    <a:lnTo>
                      <a:pt x="431" y="492"/>
                    </a:lnTo>
                    <a:lnTo>
                      <a:pt x="392" y="476"/>
                    </a:lnTo>
                    <a:lnTo>
                      <a:pt x="355" y="458"/>
                    </a:lnTo>
                    <a:lnTo>
                      <a:pt x="320" y="440"/>
                    </a:lnTo>
                    <a:lnTo>
                      <a:pt x="286" y="420"/>
                    </a:lnTo>
                    <a:lnTo>
                      <a:pt x="254" y="399"/>
                    </a:lnTo>
                    <a:lnTo>
                      <a:pt x="223" y="378"/>
                    </a:lnTo>
                    <a:lnTo>
                      <a:pt x="194" y="356"/>
                    </a:lnTo>
                    <a:lnTo>
                      <a:pt x="167" y="332"/>
                    </a:lnTo>
                    <a:lnTo>
                      <a:pt x="141" y="308"/>
                    </a:lnTo>
                    <a:lnTo>
                      <a:pt x="118" y="284"/>
                    </a:lnTo>
                    <a:lnTo>
                      <a:pt x="96" y="258"/>
                    </a:lnTo>
                    <a:lnTo>
                      <a:pt x="77" y="232"/>
                    </a:lnTo>
                    <a:lnTo>
                      <a:pt x="59" y="205"/>
                    </a:lnTo>
                    <a:lnTo>
                      <a:pt x="44" y="177"/>
                    </a:lnTo>
                    <a:lnTo>
                      <a:pt x="30" y="149"/>
                    </a:lnTo>
                    <a:lnTo>
                      <a:pt x="20" y="120"/>
                    </a:lnTo>
                    <a:lnTo>
                      <a:pt x="11" y="91"/>
                    </a:lnTo>
                    <a:lnTo>
                      <a:pt x="4" y="61"/>
                    </a:lnTo>
                    <a:lnTo>
                      <a:pt x="1" y="31"/>
                    </a:lnTo>
                    <a:lnTo>
                      <a:pt x="0" y="0"/>
                    </a:lnTo>
                    <a:lnTo>
                      <a:pt x="13" y="0"/>
                    </a:lnTo>
                    <a:lnTo>
                      <a:pt x="14" y="30"/>
                    </a:lnTo>
                    <a:lnTo>
                      <a:pt x="18" y="59"/>
                    </a:lnTo>
                    <a:lnTo>
                      <a:pt x="24" y="88"/>
                    </a:lnTo>
                    <a:lnTo>
                      <a:pt x="32" y="117"/>
                    </a:lnTo>
                    <a:lnTo>
                      <a:pt x="42" y="145"/>
                    </a:lnTo>
                    <a:lnTo>
                      <a:pt x="56" y="172"/>
                    </a:lnTo>
                    <a:lnTo>
                      <a:pt x="71" y="199"/>
                    </a:lnTo>
                    <a:lnTo>
                      <a:pt x="88" y="226"/>
                    </a:lnTo>
                    <a:lnTo>
                      <a:pt x="107" y="251"/>
                    </a:lnTo>
                    <a:lnTo>
                      <a:pt x="128" y="276"/>
                    </a:lnTo>
                    <a:lnTo>
                      <a:pt x="151" y="301"/>
                    </a:lnTo>
                    <a:lnTo>
                      <a:pt x="176" y="324"/>
                    </a:lnTo>
                    <a:lnTo>
                      <a:pt x="203" y="347"/>
                    </a:lnTo>
                    <a:lnTo>
                      <a:pt x="231" y="369"/>
                    </a:lnTo>
                    <a:lnTo>
                      <a:pt x="262" y="390"/>
                    </a:lnTo>
                    <a:lnTo>
                      <a:pt x="294" y="411"/>
                    </a:lnTo>
                    <a:lnTo>
                      <a:pt x="327" y="430"/>
                    </a:lnTo>
                    <a:lnTo>
                      <a:pt x="362" y="448"/>
                    </a:lnTo>
                    <a:lnTo>
                      <a:pt x="398" y="466"/>
                    </a:lnTo>
                    <a:lnTo>
                      <a:pt x="436" y="482"/>
                    </a:lnTo>
                    <a:lnTo>
                      <a:pt x="475" y="497"/>
                    </a:lnTo>
                    <a:lnTo>
                      <a:pt x="515" y="511"/>
                    </a:lnTo>
                    <a:lnTo>
                      <a:pt x="557" y="524"/>
                    </a:lnTo>
                    <a:lnTo>
                      <a:pt x="600" y="536"/>
                    </a:lnTo>
                    <a:lnTo>
                      <a:pt x="643" y="546"/>
                    </a:lnTo>
                    <a:lnTo>
                      <a:pt x="688" y="555"/>
                    </a:lnTo>
                    <a:lnTo>
                      <a:pt x="734" y="563"/>
                    </a:lnTo>
                    <a:lnTo>
                      <a:pt x="781" y="570"/>
                    </a:lnTo>
                    <a:lnTo>
                      <a:pt x="828" y="575"/>
                    </a:lnTo>
                    <a:lnTo>
                      <a:pt x="876" y="579"/>
                    </a:lnTo>
                    <a:lnTo>
                      <a:pt x="925" y="581"/>
                    </a:lnTo>
                    <a:lnTo>
                      <a:pt x="941" y="581"/>
                    </a:lnTo>
                    <a:lnTo>
                      <a:pt x="941" y="592"/>
                    </a:lnTo>
                    <a:close/>
                    <a:moveTo>
                      <a:pt x="941" y="587"/>
                    </a:moveTo>
                    <a:lnTo>
                      <a:pt x="911" y="554"/>
                    </a:lnTo>
                    <a:lnTo>
                      <a:pt x="986" y="587"/>
                    </a:lnTo>
                    <a:lnTo>
                      <a:pt x="910" y="619"/>
                    </a:lnTo>
                    <a:lnTo>
                      <a:pt x="941" y="587"/>
                    </a:lnTo>
                    <a:close/>
                  </a:path>
                </a:pathLst>
              </a:custGeom>
              <a:solidFill>
                <a:srgbClr val="7315AB"/>
              </a:solidFill>
              <a:ln w="2" cap="flat">
                <a:solidFill>
                  <a:srgbClr val="7315A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noEditPoints="1"/>
              </p:cNvSpPr>
              <p:nvPr/>
            </p:nvSpPr>
            <p:spPr bwMode="auto">
              <a:xfrm>
                <a:off x="3453" y="1601"/>
                <a:ext cx="986" cy="619"/>
              </a:xfrm>
              <a:custGeom>
                <a:avLst/>
                <a:gdLst/>
                <a:ahLst/>
                <a:cxnLst>
                  <a:cxn ang="0">
                    <a:pos x="926" y="593"/>
                  </a:cxn>
                  <a:cxn ang="0">
                    <a:pos x="827" y="587"/>
                  </a:cxn>
                  <a:cxn ang="0">
                    <a:pos x="732" y="575"/>
                  </a:cxn>
                  <a:cxn ang="0">
                    <a:pos x="641" y="557"/>
                  </a:cxn>
                  <a:cxn ang="0">
                    <a:pos x="554" y="535"/>
                  </a:cxn>
                  <a:cxn ang="0">
                    <a:pos x="471" y="508"/>
                  </a:cxn>
                  <a:cxn ang="0">
                    <a:pos x="393" y="476"/>
                  </a:cxn>
                  <a:cxn ang="0">
                    <a:pos x="321" y="440"/>
                  </a:cxn>
                  <a:cxn ang="0">
                    <a:pos x="255" y="400"/>
                  </a:cxn>
                  <a:cxn ang="0">
                    <a:pos x="195" y="356"/>
                  </a:cxn>
                  <a:cxn ang="0">
                    <a:pos x="142" y="309"/>
                  </a:cxn>
                  <a:cxn ang="0">
                    <a:pos x="97" y="259"/>
                  </a:cxn>
                  <a:cxn ang="0">
                    <a:pos x="60" y="205"/>
                  </a:cxn>
                  <a:cxn ang="0">
                    <a:pos x="31" y="149"/>
                  </a:cxn>
                  <a:cxn ang="0">
                    <a:pos x="11" y="92"/>
                  </a:cxn>
                  <a:cxn ang="0">
                    <a:pos x="1" y="32"/>
                  </a:cxn>
                  <a:cxn ang="0">
                    <a:pos x="13" y="0"/>
                  </a:cxn>
                  <a:cxn ang="0">
                    <a:pos x="18" y="60"/>
                  </a:cxn>
                  <a:cxn ang="0">
                    <a:pos x="32" y="117"/>
                  </a:cxn>
                  <a:cxn ang="0">
                    <a:pos x="56" y="173"/>
                  </a:cxn>
                  <a:cxn ang="0">
                    <a:pos x="88" y="226"/>
                  </a:cxn>
                  <a:cxn ang="0">
                    <a:pos x="129" y="277"/>
                  </a:cxn>
                  <a:cxn ang="0">
                    <a:pos x="177" y="325"/>
                  </a:cxn>
                  <a:cxn ang="0">
                    <a:pos x="232" y="370"/>
                  </a:cxn>
                  <a:cxn ang="0">
                    <a:pos x="294" y="411"/>
                  </a:cxn>
                  <a:cxn ang="0">
                    <a:pos x="363" y="449"/>
                  </a:cxn>
                  <a:cxn ang="0">
                    <a:pos x="437" y="482"/>
                  </a:cxn>
                  <a:cxn ang="0">
                    <a:pos x="516" y="511"/>
                  </a:cxn>
                  <a:cxn ang="0">
                    <a:pos x="600" y="536"/>
                  </a:cxn>
                  <a:cxn ang="0">
                    <a:pos x="689" y="556"/>
                  </a:cxn>
                  <a:cxn ang="0">
                    <a:pos x="781" y="570"/>
                  </a:cxn>
                  <a:cxn ang="0">
                    <a:pos x="877" y="579"/>
                  </a:cxn>
                  <a:cxn ang="0">
                    <a:pos x="941" y="581"/>
                  </a:cxn>
                  <a:cxn ang="0">
                    <a:pos x="941" y="587"/>
                  </a:cxn>
                  <a:cxn ang="0">
                    <a:pos x="986" y="588"/>
                  </a:cxn>
                  <a:cxn ang="0">
                    <a:pos x="941" y="587"/>
                  </a:cxn>
                </a:cxnLst>
                <a:rect l="0" t="0" r="r" b="b"/>
                <a:pathLst>
                  <a:path w="986" h="619">
                    <a:moveTo>
                      <a:pt x="941" y="593"/>
                    </a:moveTo>
                    <a:lnTo>
                      <a:pt x="926" y="593"/>
                    </a:lnTo>
                    <a:lnTo>
                      <a:pt x="876" y="590"/>
                    </a:lnTo>
                    <a:lnTo>
                      <a:pt x="827" y="587"/>
                    </a:lnTo>
                    <a:lnTo>
                      <a:pt x="779" y="581"/>
                    </a:lnTo>
                    <a:lnTo>
                      <a:pt x="732" y="575"/>
                    </a:lnTo>
                    <a:lnTo>
                      <a:pt x="686" y="567"/>
                    </a:lnTo>
                    <a:lnTo>
                      <a:pt x="641" y="557"/>
                    </a:lnTo>
                    <a:lnTo>
                      <a:pt x="597" y="547"/>
                    </a:lnTo>
                    <a:lnTo>
                      <a:pt x="554" y="535"/>
                    </a:lnTo>
                    <a:lnTo>
                      <a:pt x="511" y="522"/>
                    </a:lnTo>
                    <a:lnTo>
                      <a:pt x="471" y="508"/>
                    </a:lnTo>
                    <a:lnTo>
                      <a:pt x="431" y="493"/>
                    </a:lnTo>
                    <a:lnTo>
                      <a:pt x="393" y="476"/>
                    </a:lnTo>
                    <a:lnTo>
                      <a:pt x="356" y="459"/>
                    </a:lnTo>
                    <a:lnTo>
                      <a:pt x="321" y="440"/>
                    </a:lnTo>
                    <a:lnTo>
                      <a:pt x="287" y="420"/>
                    </a:lnTo>
                    <a:lnTo>
                      <a:pt x="255" y="400"/>
                    </a:lnTo>
                    <a:lnTo>
                      <a:pt x="224" y="379"/>
                    </a:lnTo>
                    <a:lnTo>
                      <a:pt x="195" y="356"/>
                    </a:lnTo>
                    <a:lnTo>
                      <a:pt x="167" y="333"/>
                    </a:lnTo>
                    <a:lnTo>
                      <a:pt x="142" y="309"/>
                    </a:lnTo>
                    <a:lnTo>
                      <a:pt x="118" y="284"/>
                    </a:lnTo>
                    <a:lnTo>
                      <a:pt x="97" y="259"/>
                    </a:lnTo>
                    <a:lnTo>
                      <a:pt x="77" y="232"/>
                    </a:lnTo>
                    <a:lnTo>
                      <a:pt x="60" y="205"/>
                    </a:lnTo>
                    <a:lnTo>
                      <a:pt x="44" y="178"/>
                    </a:lnTo>
                    <a:lnTo>
                      <a:pt x="31" y="149"/>
                    </a:lnTo>
                    <a:lnTo>
                      <a:pt x="20" y="121"/>
                    </a:lnTo>
                    <a:lnTo>
                      <a:pt x="11" y="92"/>
                    </a:lnTo>
                    <a:lnTo>
                      <a:pt x="5" y="62"/>
                    </a:lnTo>
                    <a:lnTo>
                      <a:pt x="1" y="32"/>
                    </a:lnTo>
                    <a:lnTo>
                      <a:pt x="0" y="1"/>
                    </a:lnTo>
                    <a:lnTo>
                      <a:pt x="13" y="0"/>
                    </a:lnTo>
                    <a:lnTo>
                      <a:pt x="14" y="30"/>
                    </a:lnTo>
                    <a:lnTo>
                      <a:pt x="18" y="60"/>
                    </a:lnTo>
                    <a:lnTo>
                      <a:pt x="24" y="89"/>
                    </a:lnTo>
                    <a:lnTo>
                      <a:pt x="32" y="117"/>
                    </a:lnTo>
                    <a:lnTo>
                      <a:pt x="43" y="145"/>
                    </a:lnTo>
                    <a:lnTo>
                      <a:pt x="56" y="173"/>
                    </a:lnTo>
                    <a:lnTo>
                      <a:pt x="71" y="200"/>
                    </a:lnTo>
                    <a:lnTo>
                      <a:pt x="88" y="226"/>
                    </a:lnTo>
                    <a:lnTo>
                      <a:pt x="107" y="252"/>
                    </a:lnTo>
                    <a:lnTo>
                      <a:pt x="129" y="277"/>
                    </a:lnTo>
                    <a:lnTo>
                      <a:pt x="152" y="301"/>
                    </a:lnTo>
                    <a:lnTo>
                      <a:pt x="177" y="325"/>
                    </a:lnTo>
                    <a:lnTo>
                      <a:pt x="203" y="348"/>
                    </a:lnTo>
                    <a:lnTo>
                      <a:pt x="232" y="370"/>
                    </a:lnTo>
                    <a:lnTo>
                      <a:pt x="262" y="391"/>
                    </a:lnTo>
                    <a:lnTo>
                      <a:pt x="294" y="411"/>
                    </a:lnTo>
                    <a:lnTo>
                      <a:pt x="327" y="430"/>
                    </a:lnTo>
                    <a:lnTo>
                      <a:pt x="363" y="449"/>
                    </a:lnTo>
                    <a:lnTo>
                      <a:pt x="399" y="466"/>
                    </a:lnTo>
                    <a:lnTo>
                      <a:pt x="437" y="482"/>
                    </a:lnTo>
                    <a:lnTo>
                      <a:pt x="475" y="497"/>
                    </a:lnTo>
                    <a:lnTo>
                      <a:pt x="516" y="511"/>
                    </a:lnTo>
                    <a:lnTo>
                      <a:pt x="558" y="524"/>
                    </a:lnTo>
                    <a:lnTo>
                      <a:pt x="600" y="536"/>
                    </a:lnTo>
                    <a:lnTo>
                      <a:pt x="644" y="547"/>
                    </a:lnTo>
                    <a:lnTo>
                      <a:pt x="689" y="556"/>
                    </a:lnTo>
                    <a:lnTo>
                      <a:pt x="734" y="564"/>
                    </a:lnTo>
                    <a:lnTo>
                      <a:pt x="781" y="570"/>
                    </a:lnTo>
                    <a:lnTo>
                      <a:pt x="829" y="575"/>
                    </a:lnTo>
                    <a:lnTo>
                      <a:pt x="877" y="579"/>
                    </a:lnTo>
                    <a:lnTo>
                      <a:pt x="926" y="581"/>
                    </a:lnTo>
                    <a:lnTo>
                      <a:pt x="941" y="581"/>
                    </a:lnTo>
                    <a:lnTo>
                      <a:pt x="941" y="593"/>
                    </a:lnTo>
                    <a:close/>
                    <a:moveTo>
                      <a:pt x="941" y="587"/>
                    </a:moveTo>
                    <a:lnTo>
                      <a:pt x="912" y="554"/>
                    </a:lnTo>
                    <a:lnTo>
                      <a:pt x="986" y="588"/>
                    </a:lnTo>
                    <a:lnTo>
                      <a:pt x="911" y="619"/>
                    </a:lnTo>
                    <a:lnTo>
                      <a:pt x="941" y="587"/>
                    </a:lnTo>
                    <a:close/>
                  </a:path>
                </a:pathLst>
              </a:custGeom>
              <a:solidFill>
                <a:srgbClr val="FFFFFF"/>
              </a:solidFill>
              <a:ln w="2"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63" name="Rectangle 39"/>
            <p:cNvSpPr>
              <a:spLocks noChangeArrowheads="1"/>
            </p:cNvSpPr>
            <p:nvPr/>
          </p:nvSpPr>
          <p:spPr bwMode="auto">
            <a:xfrm>
              <a:off x="3816" y="2195"/>
              <a:ext cx="27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Fibrin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4585" y="1982"/>
              <a:ext cx="44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Fibrin clot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71" name="Group 47"/>
            <p:cNvGrpSpPr>
              <a:grpSpLocks/>
            </p:cNvGrpSpPr>
            <p:nvPr/>
          </p:nvGrpSpPr>
          <p:grpSpPr bwMode="auto">
            <a:xfrm>
              <a:off x="5157" y="2601"/>
              <a:ext cx="141" cy="122"/>
              <a:chOff x="5157" y="2601"/>
              <a:chExt cx="141" cy="122"/>
            </a:xfrm>
          </p:grpSpPr>
          <p:sp>
            <p:nvSpPr>
              <p:cNvPr id="1066" name="Freeform 42"/>
              <p:cNvSpPr>
                <a:spLocks/>
              </p:cNvSpPr>
              <p:nvPr/>
            </p:nvSpPr>
            <p:spPr bwMode="auto">
              <a:xfrm>
                <a:off x="5157" y="2601"/>
                <a:ext cx="141" cy="8"/>
              </a:xfrm>
              <a:custGeom>
                <a:avLst/>
                <a:gdLst/>
                <a:ahLst/>
                <a:cxnLst>
                  <a:cxn ang="0">
                    <a:pos x="0" y="0"/>
                  </a:cxn>
                  <a:cxn ang="0">
                    <a:pos x="9" y="8"/>
                  </a:cxn>
                  <a:cxn ang="0">
                    <a:pos x="132" y="8"/>
                  </a:cxn>
                  <a:cxn ang="0">
                    <a:pos x="141" y="0"/>
                  </a:cxn>
                  <a:cxn ang="0">
                    <a:pos x="0" y="0"/>
                  </a:cxn>
                </a:cxnLst>
                <a:rect l="0" t="0" r="r" b="b"/>
                <a:pathLst>
                  <a:path w="141" h="8">
                    <a:moveTo>
                      <a:pt x="0" y="0"/>
                    </a:moveTo>
                    <a:lnTo>
                      <a:pt x="9" y="8"/>
                    </a:lnTo>
                    <a:lnTo>
                      <a:pt x="132" y="8"/>
                    </a:lnTo>
                    <a:lnTo>
                      <a:pt x="141" y="0"/>
                    </a:lnTo>
                    <a:lnTo>
                      <a:pt x="0" y="0"/>
                    </a:lnTo>
                    <a:close/>
                  </a:path>
                </a:pathLst>
              </a:custGeom>
              <a:solidFill>
                <a:srgbClr val="D6AD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Freeform 43"/>
              <p:cNvSpPr>
                <a:spLocks/>
              </p:cNvSpPr>
              <p:nvPr/>
            </p:nvSpPr>
            <p:spPr bwMode="auto">
              <a:xfrm>
                <a:off x="5157" y="2601"/>
                <a:ext cx="9" cy="122"/>
              </a:xfrm>
              <a:custGeom>
                <a:avLst/>
                <a:gdLst/>
                <a:ahLst/>
                <a:cxnLst>
                  <a:cxn ang="0">
                    <a:pos x="0" y="0"/>
                  </a:cxn>
                  <a:cxn ang="0">
                    <a:pos x="0" y="122"/>
                  </a:cxn>
                  <a:cxn ang="0">
                    <a:pos x="9" y="114"/>
                  </a:cxn>
                  <a:cxn ang="0">
                    <a:pos x="9" y="8"/>
                  </a:cxn>
                  <a:cxn ang="0">
                    <a:pos x="0" y="0"/>
                  </a:cxn>
                </a:cxnLst>
                <a:rect l="0" t="0" r="r" b="b"/>
                <a:pathLst>
                  <a:path w="9" h="122">
                    <a:moveTo>
                      <a:pt x="0" y="0"/>
                    </a:moveTo>
                    <a:lnTo>
                      <a:pt x="0" y="122"/>
                    </a:lnTo>
                    <a:lnTo>
                      <a:pt x="9" y="114"/>
                    </a:lnTo>
                    <a:lnTo>
                      <a:pt x="9" y="8"/>
                    </a:lnTo>
                    <a:lnTo>
                      <a:pt x="0" y="0"/>
                    </a:lnTo>
                    <a:close/>
                  </a:path>
                </a:pathLst>
              </a:custGeom>
              <a:solidFill>
                <a:srgbClr val="E1C2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Freeform 44"/>
              <p:cNvSpPr>
                <a:spLocks/>
              </p:cNvSpPr>
              <p:nvPr/>
            </p:nvSpPr>
            <p:spPr bwMode="auto">
              <a:xfrm>
                <a:off x="5157" y="2715"/>
                <a:ext cx="141" cy="8"/>
              </a:xfrm>
              <a:custGeom>
                <a:avLst/>
                <a:gdLst/>
                <a:ahLst/>
                <a:cxnLst>
                  <a:cxn ang="0">
                    <a:pos x="0" y="8"/>
                  </a:cxn>
                  <a:cxn ang="0">
                    <a:pos x="141" y="8"/>
                  </a:cxn>
                  <a:cxn ang="0">
                    <a:pos x="132" y="0"/>
                  </a:cxn>
                  <a:cxn ang="0">
                    <a:pos x="9" y="0"/>
                  </a:cxn>
                  <a:cxn ang="0">
                    <a:pos x="0" y="8"/>
                  </a:cxn>
                </a:cxnLst>
                <a:rect l="0" t="0" r="r" b="b"/>
                <a:pathLst>
                  <a:path w="141" h="8">
                    <a:moveTo>
                      <a:pt x="0" y="8"/>
                    </a:moveTo>
                    <a:lnTo>
                      <a:pt x="141" y="8"/>
                    </a:lnTo>
                    <a:lnTo>
                      <a:pt x="132" y="0"/>
                    </a:lnTo>
                    <a:lnTo>
                      <a:pt x="9" y="0"/>
                    </a:lnTo>
                    <a:lnTo>
                      <a:pt x="0" y="8"/>
                    </a:lnTo>
                    <a:close/>
                  </a:path>
                </a:pathLst>
              </a:custGeom>
              <a:solidFill>
                <a:srgbClr val="A47B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Freeform 45"/>
              <p:cNvSpPr>
                <a:spLocks/>
              </p:cNvSpPr>
              <p:nvPr/>
            </p:nvSpPr>
            <p:spPr bwMode="auto">
              <a:xfrm>
                <a:off x="5289" y="2601"/>
                <a:ext cx="9" cy="122"/>
              </a:xfrm>
              <a:custGeom>
                <a:avLst/>
                <a:gdLst/>
                <a:ahLst/>
                <a:cxnLst>
                  <a:cxn ang="0">
                    <a:pos x="9" y="122"/>
                  </a:cxn>
                  <a:cxn ang="0">
                    <a:pos x="9" y="0"/>
                  </a:cxn>
                  <a:cxn ang="0">
                    <a:pos x="0" y="8"/>
                  </a:cxn>
                  <a:cxn ang="0">
                    <a:pos x="0" y="114"/>
                  </a:cxn>
                  <a:cxn ang="0">
                    <a:pos x="9" y="122"/>
                  </a:cxn>
                </a:cxnLst>
                <a:rect l="0" t="0" r="r" b="b"/>
                <a:pathLst>
                  <a:path w="9" h="122">
                    <a:moveTo>
                      <a:pt x="9" y="122"/>
                    </a:moveTo>
                    <a:lnTo>
                      <a:pt x="9" y="0"/>
                    </a:lnTo>
                    <a:lnTo>
                      <a:pt x="0" y="8"/>
                    </a:lnTo>
                    <a:lnTo>
                      <a:pt x="0" y="114"/>
                    </a:lnTo>
                    <a:lnTo>
                      <a:pt x="9" y="122"/>
                    </a:lnTo>
                    <a:close/>
                  </a:path>
                </a:pathLst>
              </a:custGeom>
              <a:solidFill>
                <a:srgbClr val="7A5C9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9" name="TextBox 48"/>
          <p:cNvSpPr txBox="1"/>
          <p:nvPr/>
        </p:nvSpPr>
        <p:spPr>
          <a:xfrm>
            <a:off x="2209800" y="762000"/>
            <a:ext cx="3811813" cy="523220"/>
          </a:xfrm>
          <a:prstGeom prst="rect">
            <a:avLst/>
          </a:prstGeom>
          <a:noFill/>
        </p:spPr>
        <p:txBody>
          <a:bodyPr wrap="none" rtlCol="0">
            <a:spAutoFit/>
          </a:bodyPr>
          <a:lstStyle/>
          <a:p>
            <a:r>
              <a:rPr lang="en-US" sz="2800" dirty="0" smtClean="0"/>
              <a:t>Activation of coagulation</a:t>
            </a:r>
            <a:endParaRPr lang="en-US" sz="28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lang="en-US" dirty="0" smtClean="0"/>
              <a:t>Tutorial Directions</a:t>
            </a:r>
            <a:endParaRPr lang="en-US" dirty="0"/>
          </a:p>
        </p:txBody>
      </p:sp>
      <p:sp>
        <p:nvSpPr>
          <p:cNvPr id="3" name="Content Placeholder 2"/>
          <p:cNvSpPr>
            <a:spLocks noGrp="1"/>
          </p:cNvSpPr>
          <p:nvPr>
            <p:ph idx="1"/>
          </p:nvPr>
        </p:nvSpPr>
        <p:spPr>
          <a:xfrm>
            <a:off x="304800" y="1447800"/>
            <a:ext cx="8382000" cy="4136517"/>
          </a:xfrm>
        </p:spPr>
        <p:txBody>
          <a:bodyPr/>
          <a:lstStyle/>
          <a:p>
            <a:r>
              <a:rPr lang="en-US" dirty="0" smtClean="0"/>
              <a:t>Click on		 to go to previous slide	</a:t>
            </a:r>
          </a:p>
          <a:p>
            <a:endParaRPr lang="en-US" dirty="0" smtClean="0"/>
          </a:p>
          <a:p>
            <a:r>
              <a:rPr lang="en-US" dirty="0" smtClean="0"/>
              <a:t>Click on		 to go to next slide	</a:t>
            </a:r>
          </a:p>
          <a:p>
            <a:endParaRPr lang="en-US" dirty="0" smtClean="0"/>
          </a:p>
          <a:p>
            <a:r>
              <a:rPr lang="en-US" dirty="0" smtClean="0"/>
              <a:t>Click on		 to go to menu slide</a:t>
            </a:r>
          </a:p>
          <a:p>
            <a:endParaRPr lang="en-US" dirty="0" smtClean="0"/>
          </a:p>
          <a:p>
            <a:r>
              <a:rPr lang="en-US" dirty="0" smtClean="0"/>
              <a:t>Click on or hover over </a:t>
            </a:r>
            <a:r>
              <a:rPr lang="en-US" u="sng" dirty="0" smtClean="0"/>
              <a:t>underlined</a:t>
            </a:r>
            <a:r>
              <a:rPr lang="en-US" dirty="0" smtClean="0"/>
              <a:t> words for more information</a:t>
            </a:r>
            <a:endParaRPr lang="en-US" dirty="0"/>
          </a:p>
        </p:txBody>
      </p:sp>
      <p:sp>
        <p:nvSpPr>
          <p:cNvPr id="4" name="Action Button: Back or Previous 3">
            <a:hlinkClick r:id="" action="ppaction://hlinkshowjump?jump=previousslide" highlightClick="1"/>
          </p:cNvPr>
          <p:cNvSpPr/>
          <p:nvPr/>
        </p:nvSpPr>
        <p:spPr bwMode="auto">
          <a:xfrm>
            <a:off x="2133600" y="1295400"/>
            <a:ext cx="685800" cy="685800"/>
          </a:xfrm>
          <a:prstGeom prst="actionButtonBackPrevious">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Action Button: Forward or Next 4">
            <a:hlinkClick r:id="" action="ppaction://hlinkshowjump?jump=nextslide" highlightClick="1"/>
          </p:cNvPr>
          <p:cNvSpPr/>
          <p:nvPr/>
        </p:nvSpPr>
        <p:spPr bwMode="auto">
          <a:xfrm>
            <a:off x="2133600" y="2362200"/>
            <a:ext cx="685800" cy="685800"/>
          </a:xfrm>
          <a:prstGeom prst="actionButtonForwardNex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Action Button: Home 5">
            <a:hlinkClick r:id="" action="ppaction://hlinkshowjump?jump=firstslide" highlightClick="1"/>
          </p:cNvPr>
          <p:cNvSpPr/>
          <p:nvPr/>
        </p:nvSpPr>
        <p:spPr bwMode="auto">
          <a:xfrm>
            <a:off x="2133600" y="3505200"/>
            <a:ext cx="685800" cy="685800"/>
          </a:xfrm>
          <a:prstGeom prst="actionButtonHom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Severe Sepsis</a:t>
            </a:r>
          </a:p>
        </p:txBody>
      </p:sp>
      <p:sp>
        <p:nvSpPr>
          <p:cNvPr id="3" name="Content Placeholder 2"/>
          <p:cNvSpPr>
            <a:spLocks noGrp="1"/>
          </p:cNvSpPr>
          <p:nvPr>
            <p:ph idx="1"/>
          </p:nvPr>
        </p:nvSpPr>
        <p:spPr>
          <a:xfrm>
            <a:off x="381000" y="1524000"/>
            <a:ext cx="8382000" cy="4308872"/>
          </a:xfrm>
        </p:spPr>
        <p:txBody>
          <a:bodyPr/>
          <a:lstStyle/>
          <a:p>
            <a:r>
              <a:rPr lang="en-US" sz="2800" dirty="0" smtClean="0"/>
              <a:t>The major dysfunction in fibrinolysis is the body’s inability to lyse clots.</a:t>
            </a:r>
          </a:p>
          <a:p>
            <a:r>
              <a:rPr lang="en-US" sz="2800" dirty="0" smtClean="0"/>
              <a:t>Cytokines stimulate release of </a:t>
            </a:r>
            <a:r>
              <a:rPr lang="en-US" sz="2800" dirty="0" smtClean="0">
                <a:hlinkClick r:id="rId3" action="ppaction://hlinksldjump" tooltip="An inhibitor of tPA, preventing fibrinolysis."/>
              </a:rPr>
              <a:t>Plasminogen activator inhibitor-1 (PAI-1).</a:t>
            </a:r>
            <a:endParaRPr lang="en-US" sz="2800" dirty="0" smtClean="0"/>
          </a:p>
          <a:p>
            <a:r>
              <a:rPr lang="en-US" sz="2800" dirty="0" smtClean="0"/>
              <a:t>PAI-1 prevents release of </a:t>
            </a:r>
            <a:r>
              <a:rPr lang="en-US" sz="2800" dirty="0" smtClean="0">
                <a:hlinkClick r:id="rId3" action="ppaction://hlinksldjump" tooltip="A protein involved in the breakdown of blood clots."/>
              </a:rPr>
              <a:t>Tissue plasminogen activator (tPA).</a:t>
            </a:r>
            <a:endParaRPr lang="en-US" sz="2800" dirty="0" smtClean="0"/>
          </a:p>
          <a:p>
            <a:r>
              <a:rPr lang="en-US" sz="2800" dirty="0" smtClean="0"/>
              <a:t>Ever heard of tPA?  It </a:t>
            </a:r>
            <a:r>
              <a:rPr lang="en-US" sz="2800" dirty="0" smtClean="0"/>
              <a:t>lyses </a:t>
            </a:r>
            <a:r>
              <a:rPr lang="en-US" sz="2800" dirty="0" smtClean="0"/>
              <a:t>clots.</a:t>
            </a:r>
          </a:p>
          <a:p>
            <a:r>
              <a:rPr lang="en-US" sz="2800" dirty="0" smtClean="0">
                <a:hlinkClick r:id="rId3" action="ppaction://hlinksldjump" tooltip="Protein C is a blood protein; when converted to its active form by thrombin, it has anticoagulant, anti-inflammatory and pro-fibrinolytic actions."/>
              </a:rPr>
              <a:t>Protein C</a:t>
            </a:r>
            <a:r>
              <a:rPr lang="en-US" sz="2800" dirty="0" smtClean="0"/>
              <a:t> is unable to become activated (APC).</a:t>
            </a:r>
          </a:p>
          <a:p>
            <a:r>
              <a:rPr lang="en-US" sz="2800" dirty="0" smtClean="0"/>
              <a:t>Decreased levels of APC impair fibrinolysis and enhance clotting.</a:t>
            </a:r>
            <a:endParaRPr lang="en-US" dirty="0"/>
          </a:p>
        </p:txBody>
      </p:sp>
      <p:sp>
        <p:nvSpPr>
          <p:cNvPr id="8" name="Rectangle 7"/>
          <p:cNvSpPr/>
          <p:nvPr/>
        </p:nvSpPr>
        <p:spPr>
          <a:xfrm>
            <a:off x="914400" y="6396335"/>
            <a:ext cx="1817101" cy="461665"/>
          </a:xfrm>
          <a:prstGeom prst="rect">
            <a:avLst/>
          </a:prstGeom>
        </p:spPr>
        <p:txBody>
          <a:bodyPr wrap="none">
            <a:spAutoFit/>
          </a:bodyPr>
          <a:lstStyle/>
          <a:p>
            <a:r>
              <a:rPr lang="en-US" sz="1200" dirty="0" smtClean="0"/>
              <a:t>Eli Lilly &amp; Company, 2008. </a:t>
            </a:r>
          </a:p>
          <a:p>
            <a:endParaRPr lang="en-US" sz="1200" dirty="0"/>
          </a:p>
        </p:txBody>
      </p:sp>
      <p:sp>
        <p:nvSpPr>
          <p:cNvPr id="6" name="TextBox 5"/>
          <p:cNvSpPr txBox="1"/>
          <p:nvPr/>
        </p:nvSpPr>
        <p:spPr>
          <a:xfrm>
            <a:off x="2286000" y="838200"/>
            <a:ext cx="4110292" cy="646331"/>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Impaired fibrinolysis</a:t>
            </a: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85800"/>
            <a:ext cx="4572000" cy="443198"/>
          </a:xfrm>
        </p:spPr>
        <p:txBody>
          <a:bodyPr/>
          <a:lstStyle/>
          <a:p>
            <a:pPr>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Endothelial dysfunction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itle 1"/>
          <p:cNvSpPr>
            <a:spLocks noGrp="1"/>
          </p:cNvSpPr>
          <p:nvPr>
            <p:ph type="title"/>
          </p:nvPr>
        </p:nvSpPr>
        <p:spPr>
          <a:xfrm>
            <a:off x="381000" y="0"/>
            <a:ext cx="8382000" cy="664797"/>
          </a:xfrm>
        </p:spPr>
        <p:txBody>
          <a:bodyPr/>
          <a:lstStyle/>
          <a:p>
            <a:r>
              <a:rPr lang="en-US" dirty="0"/>
              <a:t>Pathophysiology of Severe Sepsis</a:t>
            </a:r>
          </a:p>
        </p:txBody>
      </p:sp>
      <p:sp>
        <p:nvSpPr>
          <p:cNvPr id="5" name="TextBox 4"/>
          <p:cNvSpPr txBox="1"/>
          <p:nvPr/>
        </p:nvSpPr>
        <p:spPr>
          <a:xfrm>
            <a:off x="152400" y="2133600"/>
            <a:ext cx="8686800" cy="4093428"/>
          </a:xfrm>
          <a:prstGeom prst="rect">
            <a:avLst/>
          </a:prstGeom>
          <a:noFill/>
        </p:spPr>
        <p:txBody>
          <a:bodyPr wrap="square" rtlCol="0">
            <a:spAutoFit/>
          </a:bodyPr>
          <a:lstStyle/>
          <a:p>
            <a:pPr>
              <a:buFont typeface="Arial" pitchFamily="34" charset="0"/>
              <a:buChar char="•"/>
            </a:pPr>
            <a:r>
              <a:rPr lang="en-US" sz="2000" dirty="0" smtClean="0">
                <a:cs typeface="Times New Roman" pitchFamily="18" charset="0"/>
              </a:rPr>
              <a:t>The endothelium is the continuous single-cell lining of our blood vessels.</a:t>
            </a:r>
          </a:p>
          <a:p>
            <a:pPr>
              <a:buFont typeface="Arial" pitchFamily="34" charset="0"/>
              <a:buChar char="•"/>
            </a:pPr>
            <a:endParaRPr lang="en-US" sz="2000" dirty="0" smtClean="0">
              <a:cs typeface="Times New Roman" pitchFamily="18" charset="0"/>
            </a:endParaRPr>
          </a:p>
          <a:p>
            <a:pPr>
              <a:buFont typeface="Arial" pitchFamily="34" charset="0"/>
              <a:buChar char="•"/>
            </a:pPr>
            <a:r>
              <a:rPr lang="en-US" sz="2000" dirty="0" smtClean="0">
                <a:cs typeface="Times New Roman" pitchFamily="18" charset="0"/>
              </a:rPr>
              <a:t>In addition to WBCs, endothelial cells become activated during invasion by an antigen and contribute to the inflammatory response.</a:t>
            </a:r>
          </a:p>
          <a:p>
            <a:pPr>
              <a:buFont typeface="Arial" pitchFamily="34" charset="0"/>
              <a:buChar char="•"/>
            </a:pPr>
            <a:endParaRPr lang="en-US" sz="2000" dirty="0" smtClean="0">
              <a:cs typeface="Times New Roman" pitchFamily="18" charset="0"/>
            </a:endParaRPr>
          </a:p>
          <a:p>
            <a:pPr>
              <a:buFont typeface="Arial" pitchFamily="34" charset="0"/>
              <a:buChar char="•"/>
            </a:pPr>
            <a:r>
              <a:rPr lang="en-US" sz="2000" dirty="0" smtClean="0">
                <a:cs typeface="Times New Roman" pitchFamily="18" charset="0"/>
              </a:rPr>
              <a:t>Inflammatory mediators (cytokines TNF</a:t>
            </a:r>
            <a:r>
              <a:rPr lang="el-GR" sz="2000" dirty="0" smtClean="0">
                <a:cs typeface="Times New Roman" pitchFamily="18" charset="0"/>
              </a:rPr>
              <a:t>α</a:t>
            </a:r>
            <a:r>
              <a:rPr lang="en-US" sz="2000" dirty="0" smtClean="0">
                <a:cs typeface="Times New Roman" pitchFamily="18" charset="0"/>
              </a:rPr>
              <a:t> and interleukins) alter the endothelial membrane</a:t>
            </a:r>
            <a:r>
              <a:rPr lang="en-US" sz="2000" dirty="0" smtClean="0"/>
              <a:t> resulting in increased capillary permeability. When the normally tight endothelium lining becomes more permeable, cells and fluids leak out into the </a:t>
            </a:r>
            <a:r>
              <a:rPr lang="en-US" sz="2000" dirty="0" smtClean="0">
                <a:hlinkClick r:id="rId2" action="ppaction://hlinksldjump" tooltip="Outside of the blood vessles."/>
              </a:rPr>
              <a:t>extravascular</a:t>
            </a:r>
            <a:r>
              <a:rPr lang="en-US" sz="2000" dirty="0" smtClean="0"/>
              <a:t> space causing edema and hypotension related to decreased </a:t>
            </a:r>
            <a:r>
              <a:rPr lang="en-US" sz="2000" dirty="0" smtClean="0">
                <a:hlinkClick r:id="rId2" action="ppaction://hlinksldjump" tooltip="Inside of the blood vessels."/>
              </a:rPr>
              <a:t>intravascular</a:t>
            </a:r>
            <a:r>
              <a:rPr lang="en-US" sz="2000" dirty="0" smtClean="0"/>
              <a:t> volume.</a:t>
            </a:r>
          </a:p>
          <a:p>
            <a:pPr>
              <a:buFont typeface="Arial" pitchFamily="34" charset="0"/>
              <a:buChar char="•"/>
            </a:pPr>
            <a:endParaRPr lang="en-US" sz="2000" dirty="0" smtClean="0">
              <a:solidFill>
                <a:schemeClr val="bg2">
                  <a:lumMod val="40000"/>
                  <a:lumOff val="60000"/>
                </a:schemeClr>
              </a:solidFill>
            </a:endParaRPr>
          </a:p>
          <a:p>
            <a:pPr>
              <a:buFont typeface="Arial" pitchFamily="34" charset="0"/>
              <a:buChar char="•"/>
            </a:pPr>
            <a:r>
              <a:rPr lang="en-US" sz="2000" dirty="0" smtClean="0">
                <a:hlinkClick r:id="rId2" action="ppaction://hlinksldjump" tooltip="The endothelium causes these moleclues to become exposed on the cell surface so that they can attract and attach to WBCs."/>
              </a:rPr>
              <a:t>Upregulation</a:t>
            </a:r>
            <a:r>
              <a:rPr lang="en-US" sz="2000" dirty="0" smtClean="0"/>
              <a:t> of adhesion molecules </a:t>
            </a:r>
            <a:r>
              <a:rPr lang="en-US" sz="2000" dirty="0" smtClean="0"/>
              <a:t>attracts </a:t>
            </a:r>
            <a:r>
              <a:rPr lang="en-US" sz="2000" dirty="0" smtClean="0"/>
              <a:t>WBCs and cause them to stick to the endothelium.  </a:t>
            </a:r>
            <a:endParaRPr lang="en-US" sz="2000" dirty="0">
              <a:latin typeface="Comic Sans MS" pitchFamily="66" charset="0"/>
            </a:endParaRPr>
          </a:p>
        </p:txBody>
      </p:sp>
      <p:sp>
        <p:nvSpPr>
          <p:cNvPr id="9" name="Rectangle 8"/>
          <p:cNvSpPr/>
          <p:nvPr/>
        </p:nvSpPr>
        <p:spPr>
          <a:xfrm>
            <a:off x="0" y="1143000"/>
            <a:ext cx="8915400" cy="1015663"/>
          </a:xfrm>
          <a:prstGeom prst="rect">
            <a:avLst/>
          </a:prstGeom>
        </p:spPr>
        <p:txBody>
          <a:bodyPr wrap="square">
            <a:spAutoFit/>
          </a:bodyPr>
          <a:lstStyle/>
          <a:p>
            <a:pPr lvl="1"/>
            <a:r>
              <a:rPr lang="en-US" sz="2000" dirty="0" smtClean="0"/>
              <a:t>The dysfunctional endothelium accounts for much of the pathology of sepsis, resulting in capillary leak, hypotension, microvascular thrombosis, tissue hypoxia and organ failure. (Hein et al. 2005).</a:t>
            </a:r>
          </a:p>
        </p:txBody>
      </p:sp>
      <p:sp>
        <p:nvSpPr>
          <p:cNvPr id="10" name="Rectangle 9"/>
          <p:cNvSpPr/>
          <p:nvPr/>
        </p:nvSpPr>
        <p:spPr>
          <a:xfrm>
            <a:off x="1295400" y="6396335"/>
            <a:ext cx="1817101" cy="461665"/>
          </a:xfrm>
          <a:prstGeom prst="rect">
            <a:avLst/>
          </a:prstGeom>
        </p:spPr>
        <p:txBody>
          <a:bodyPr wrap="none">
            <a:spAutoFit/>
          </a:bodyPr>
          <a:lstStyle/>
          <a:p>
            <a:r>
              <a:rPr lang="en-US" sz="1200" dirty="0" smtClean="0"/>
              <a:t>Eli Lilly &amp; Company, 2008. </a:t>
            </a:r>
          </a:p>
          <a:p>
            <a:endParaRPr lang="en-US" sz="1200"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Severe Sepsis</a:t>
            </a:r>
          </a:p>
        </p:txBody>
      </p:sp>
      <p:sp>
        <p:nvSpPr>
          <p:cNvPr id="4" name="TextBox 3"/>
          <p:cNvSpPr txBox="1"/>
          <p:nvPr/>
        </p:nvSpPr>
        <p:spPr>
          <a:xfrm>
            <a:off x="5105400" y="2590800"/>
            <a:ext cx="3581400" cy="2554545"/>
          </a:xfrm>
          <a:prstGeom prst="rect">
            <a:avLst/>
          </a:prstGeom>
          <a:noFill/>
        </p:spPr>
        <p:txBody>
          <a:bodyPr wrap="square" rtlCol="0">
            <a:spAutoFit/>
          </a:bodyPr>
          <a:lstStyle/>
          <a:p>
            <a:r>
              <a:rPr lang="en-US" sz="2000" dirty="0" smtClean="0">
                <a:latin typeface="Comic Sans MS" pitchFamily="66" charset="0"/>
              </a:rPr>
              <a:t>As a result of the previously described mechanisms, the endothelial lining becomes damaged and dysfunctional and contributes to the systemic inflammatory response, tissue hypoxia and organ dysfunction.</a:t>
            </a:r>
            <a:endParaRPr lang="en-US" sz="2000" dirty="0">
              <a:latin typeface="Comic Sans MS" pitchFamily="66" charset="0"/>
            </a:endParaRPr>
          </a:p>
        </p:txBody>
      </p:sp>
      <p:sp>
        <p:nvSpPr>
          <p:cNvPr id="9" name="Explosion 2 8"/>
          <p:cNvSpPr/>
          <p:nvPr/>
        </p:nvSpPr>
        <p:spPr bwMode="auto">
          <a:xfrm>
            <a:off x="381000" y="1524000"/>
            <a:ext cx="3048000" cy="1143000"/>
          </a:xfrm>
          <a:prstGeom prst="irregularSeal2">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Segoe" pitchFamily="34" charset="0"/>
              </a:rPr>
              <a:t>Free Radicals</a:t>
            </a:r>
          </a:p>
        </p:txBody>
      </p:sp>
      <p:sp>
        <p:nvSpPr>
          <p:cNvPr id="10" name="TextBox 9"/>
          <p:cNvSpPr txBox="1"/>
          <p:nvPr/>
        </p:nvSpPr>
        <p:spPr>
          <a:xfrm>
            <a:off x="762000" y="2667000"/>
            <a:ext cx="3429000" cy="2215991"/>
          </a:xfrm>
          <a:prstGeom prst="rect">
            <a:avLst/>
          </a:prstGeom>
          <a:noFill/>
        </p:spPr>
        <p:txBody>
          <a:bodyPr wrap="square" rtlCol="0">
            <a:spAutoFit/>
          </a:bodyPr>
          <a:lstStyle/>
          <a:p>
            <a:r>
              <a:rPr lang="en-US" dirty="0" smtClean="0">
                <a:latin typeface="Comic Sans MS" pitchFamily="66" charset="0"/>
              </a:rPr>
              <a:t>WBC’s release free </a:t>
            </a:r>
            <a:r>
              <a:rPr lang="en-US" dirty="0" smtClean="0">
                <a:latin typeface="Comic Sans MS" pitchFamily="66" charset="0"/>
              </a:rPr>
              <a:t>radicals </a:t>
            </a:r>
            <a:r>
              <a:rPr lang="en-US" dirty="0" smtClean="0">
                <a:latin typeface="Comic Sans MS" pitchFamily="66" charset="0"/>
              </a:rPr>
              <a:t>in an attempt to destroy antigens. Widespread release of free radicals </a:t>
            </a:r>
            <a:r>
              <a:rPr lang="en-US" dirty="0" smtClean="0">
                <a:latin typeface="Comic Sans MS" pitchFamily="66" charset="0"/>
              </a:rPr>
              <a:t>causes </a:t>
            </a:r>
            <a:r>
              <a:rPr lang="en-US" dirty="0" smtClean="0">
                <a:latin typeface="Comic Sans MS" pitchFamily="66" charset="0"/>
              </a:rPr>
              <a:t>molecular instability and </a:t>
            </a:r>
            <a:r>
              <a:rPr lang="en-US" dirty="0" smtClean="0">
                <a:latin typeface="Comic Sans MS" pitchFamily="66" charset="0"/>
              </a:rPr>
              <a:t>bacterial cell </a:t>
            </a:r>
            <a:r>
              <a:rPr lang="en-US" dirty="0" smtClean="0">
                <a:latin typeface="Comic Sans MS" pitchFamily="66" charset="0"/>
              </a:rPr>
              <a:t>walls disintegrate </a:t>
            </a:r>
            <a:r>
              <a:rPr lang="en-US" sz="1200" dirty="0" smtClean="0">
                <a:latin typeface="Comic Sans MS" pitchFamily="66" charset="0"/>
              </a:rPr>
              <a:t>(Ahrens, T. &amp; Vollman, K., 2003).</a:t>
            </a:r>
            <a:endParaRPr lang="en-US" sz="1200" dirty="0">
              <a:latin typeface="Comic Sans MS" pitchFamily="66" charset="0"/>
            </a:endParaRPr>
          </a:p>
        </p:txBody>
      </p:sp>
      <p:sp>
        <p:nvSpPr>
          <p:cNvPr id="11" name="Rectangle 10"/>
          <p:cNvSpPr/>
          <p:nvPr/>
        </p:nvSpPr>
        <p:spPr>
          <a:xfrm>
            <a:off x="2286000" y="1066800"/>
            <a:ext cx="4208588" cy="584775"/>
          </a:xfrm>
          <a:prstGeom prst="rect">
            <a:avLst/>
          </a:prstGeom>
        </p:spPr>
        <p:txBody>
          <a:bodyPr wrap="none">
            <a:spAutoFit/>
          </a:bodyPr>
          <a:lstStyle/>
          <a:p>
            <a:pPr>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Endothelial dysfunction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ectangle 11"/>
          <p:cNvSpPr/>
          <p:nvPr/>
        </p:nvSpPr>
        <p:spPr>
          <a:xfrm>
            <a:off x="1066800" y="5029200"/>
            <a:ext cx="4114800" cy="1384995"/>
          </a:xfrm>
          <a:prstGeom prst="rect">
            <a:avLst/>
          </a:prstGeom>
        </p:spPr>
        <p:txBody>
          <a:bodyPr wrap="square">
            <a:spAutoFit/>
          </a:bodyPr>
          <a:lstStyle/>
          <a:p>
            <a:r>
              <a:rPr lang="en-US" dirty="0" smtClean="0">
                <a:latin typeface="Comic Sans MS" pitchFamily="66" charset="0"/>
              </a:rPr>
              <a:t>Nitric Oxide is released by endothelial cells resulting in loss of vasomotor tone causing </a:t>
            </a:r>
            <a:r>
              <a:rPr lang="en-US" dirty="0" smtClean="0">
                <a:latin typeface="Comic Sans MS" pitchFamily="66" charset="0"/>
                <a:hlinkClick r:id="rId3" action="ppaction://hlinksldjump" tooltip="Relaxation and widening of the blood vessels."/>
              </a:rPr>
              <a:t>vasodilatation </a:t>
            </a:r>
            <a:r>
              <a:rPr lang="en-US" dirty="0" smtClean="0">
                <a:latin typeface="Comic Sans MS" pitchFamily="66" charset="0"/>
              </a:rPr>
              <a:t>and hypotension </a:t>
            </a:r>
            <a:r>
              <a:rPr lang="en-US" sz="1200" dirty="0" smtClean="0">
                <a:latin typeface="Comic Sans MS" pitchFamily="66" charset="0"/>
              </a:rPr>
              <a:t>(Jean-Baptiste, E., 2007). </a:t>
            </a:r>
            <a:endParaRPr lang="en-US" sz="12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Severe Sepsis</a:t>
            </a:r>
            <a:endParaRPr lang="en-US" dirty="0"/>
          </a:p>
        </p:txBody>
      </p:sp>
      <p:pic>
        <p:nvPicPr>
          <p:cNvPr id="4" name="Picture 2" descr="0024_elxi_ppt_1024_72"/>
          <p:cNvPicPr>
            <a:picLocks noGrp="1" noChangeAspect="1" noChangeArrowheads="1"/>
          </p:cNvPicPr>
          <p:nvPr>
            <p:ph idx="1"/>
          </p:nvPr>
        </p:nvPicPr>
        <p:blipFill>
          <a:blip r:embed="rId2" cstate="print"/>
          <a:srcRect/>
          <a:stretch>
            <a:fillRect/>
          </a:stretch>
        </p:blipFill>
        <p:spPr bwMode="auto">
          <a:xfrm>
            <a:off x="381000" y="685800"/>
            <a:ext cx="8153400" cy="3883026"/>
          </a:xfrm>
          <a:prstGeom prst="rect">
            <a:avLst/>
          </a:prstGeom>
          <a:noFill/>
          <a:ln w="9525">
            <a:noFill/>
            <a:miter lim="800000"/>
            <a:headEnd/>
            <a:tailEnd/>
          </a:ln>
        </p:spPr>
      </p:pic>
      <p:sp>
        <p:nvSpPr>
          <p:cNvPr id="5" name="Text Box 3"/>
          <p:cNvSpPr txBox="1">
            <a:spLocks noChangeArrowheads="1"/>
          </p:cNvSpPr>
          <p:nvPr/>
        </p:nvSpPr>
        <p:spPr bwMode="auto">
          <a:xfrm>
            <a:off x="152400" y="4191000"/>
            <a:ext cx="2743200" cy="2031325"/>
          </a:xfrm>
          <a:prstGeom prst="rect">
            <a:avLst/>
          </a:prstGeom>
          <a:noFill/>
          <a:ln w="19050">
            <a:noFill/>
            <a:miter lim="800000"/>
            <a:headEnd/>
            <a:tailEnd/>
          </a:ln>
        </p:spPr>
        <p:txBody>
          <a:bodyPr wrap="square" lIns="0" tIns="0" rIns="0" bIns="0">
            <a:spAutoFit/>
          </a:bodyPr>
          <a:lstStyle/>
          <a:p>
            <a:pPr eaLnBrk="0" hangingPunct="0">
              <a:lnSpc>
                <a:spcPct val="110000"/>
              </a:lnSpc>
              <a:tabLst>
                <a:tab pos="228600" algn="l"/>
              </a:tabLst>
            </a:pPr>
            <a:r>
              <a:rPr lang="en-US" sz="2400" dirty="0">
                <a:latin typeface="Calibri" pitchFamily="34" charset="0"/>
              </a:rPr>
              <a:t>Microvascular dysfunction</a:t>
            </a:r>
          </a:p>
          <a:p>
            <a:pPr eaLnBrk="0" hangingPunct="0">
              <a:lnSpc>
                <a:spcPct val="110000"/>
              </a:lnSpc>
              <a:tabLst>
                <a:tab pos="228600" algn="l"/>
              </a:tabLst>
            </a:pPr>
            <a:r>
              <a:rPr lang="en-US" sz="2400" dirty="0">
                <a:latin typeface="Calibri" pitchFamily="34" charset="0"/>
              </a:rPr>
              <a:t>	</a:t>
            </a:r>
            <a:r>
              <a:rPr lang="en-US" sz="2400" b="1" dirty="0">
                <a:solidFill>
                  <a:schemeClr val="tx2">
                    <a:lumMod val="25000"/>
                  </a:schemeClr>
                </a:solidFill>
                <a:latin typeface="Calibri" pitchFamily="34" charset="0"/>
                <a:sym typeface="Symbol" pitchFamily="18" charset="2"/>
              </a:rPr>
              <a:t></a:t>
            </a:r>
            <a:r>
              <a:rPr lang="en-US" sz="2400" dirty="0">
                <a:latin typeface="Calibri" pitchFamily="34" charset="0"/>
                <a:sym typeface="Symbol" pitchFamily="18" charset="2"/>
              </a:rPr>
              <a:t> </a:t>
            </a:r>
            <a:r>
              <a:rPr lang="en-US" sz="2400" dirty="0">
                <a:latin typeface="Calibri" pitchFamily="34" charset="0"/>
              </a:rPr>
              <a:t>Inflammation</a:t>
            </a:r>
          </a:p>
          <a:p>
            <a:pPr eaLnBrk="0" hangingPunct="0">
              <a:lnSpc>
                <a:spcPct val="110000"/>
              </a:lnSpc>
              <a:tabLst>
                <a:tab pos="228600" algn="l"/>
              </a:tabLst>
            </a:pPr>
            <a:r>
              <a:rPr lang="en-US" sz="2400" dirty="0">
                <a:latin typeface="Calibri" pitchFamily="34" charset="0"/>
              </a:rPr>
              <a:t>	</a:t>
            </a:r>
            <a:r>
              <a:rPr lang="en-US" sz="2400" b="1" dirty="0">
                <a:solidFill>
                  <a:schemeClr val="tx2">
                    <a:lumMod val="25000"/>
                  </a:schemeClr>
                </a:solidFill>
                <a:latin typeface="Calibri" pitchFamily="34" charset="0"/>
                <a:sym typeface="Symbol" pitchFamily="18" charset="2"/>
              </a:rPr>
              <a:t></a:t>
            </a:r>
            <a:r>
              <a:rPr lang="en-US" sz="2400" dirty="0">
                <a:latin typeface="Calibri" pitchFamily="34" charset="0"/>
                <a:sym typeface="Symbol" pitchFamily="18" charset="2"/>
              </a:rPr>
              <a:t> </a:t>
            </a:r>
            <a:r>
              <a:rPr lang="en-US" sz="2400" dirty="0">
                <a:latin typeface="Calibri" pitchFamily="34" charset="0"/>
              </a:rPr>
              <a:t>Coagulation</a:t>
            </a:r>
          </a:p>
          <a:p>
            <a:pPr eaLnBrk="0" hangingPunct="0">
              <a:lnSpc>
                <a:spcPct val="110000"/>
              </a:lnSpc>
              <a:tabLst>
                <a:tab pos="228600" algn="l"/>
              </a:tabLst>
            </a:pPr>
            <a:r>
              <a:rPr lang="en-US" sz="2400" dirty="0">
                <a:latin typeface="Calibri" pitchFamily="34" charset="0"/>
              </a:rPr>
              <a:t>	</a:t>
            </a:r>
            <a:r>
              <a:rPr lang="en-US" sz="2400" b="1" dirty="0">
                <a:solidFill>
                  <a:schemeClr val="tx2">
                    <a:lumMod val="25000"/>
                  </a:schemeClr>
                </a:solidFill>
                <a:latin typeface="Calibri" pitchFamily="34" charset="0"/>
                <a:sym typeface="Symbol" pitchFamily="18" charset="2"/>
              </a:rPr>
              <a:t></a:t>
            </a:r>
            <a:r>
              <a:rPr lang="en-US" sz="2400" dirty="0">
                <a:solidFill>
                  <a:schemeClr val="bg2"/>
                </a:solidFill>
                <a:latin typeface="Calibri" pitchFamily="34" charset="0"/>
                <a:sym typeface="Symbol" pitchFamily="18" charset="2"/>
              </a:rPr>
              <a:t> </a:t>
            </a:r>
            <a:r>
              <a:rPr lang="en-US" sz="2400" dirty="0">
                <a:latin typeface="Calibri" pitchFamily="34" charset="0"/>
              </a:rPr>
              <a:t>Fibrinolysis</a:t>
            </a:r>
          </a:p>
        </p:txBody>
      </p:sp>
      <p:sp>
        <p:nvSpPr>
          <p:cNvPr id="6" name="Text Box 4"/>
          <p:cNvSpPr txBox="1">
            <a:spLocks noChangeArrowheads="1"/>
          </p:cNvSpPr>
          <p:nvPr/>
        </p:nvSpPr>
        <p:spPr bwMode="auto">
          <a:xfrm>
            <a:off x="2667000" y="4724400"/>
            <a:ext cx="3581400" cy="1219200"/>
          </a:xfrm>
          <a:prstGeom prst="rect">
            <a:avLst/>
          </a:prstGeom>
          <a:noFill/>
          <a:ln w="19050">
            <a:noFill/>
            <a:miter lim="800000"/>
            <a:headEnd/>
            <a:tailEnd/>
          </a:ln>
        </p:spPr>
        <p:txBody>
          <a:bodyPr wrap="square" lIns="0" tIns="0" rIns="0" bIns="0">
            <a:spAutoFit/>
          </a:bodyPr>
          <a:lstStyle/>
          <a:p>
            <a:pPr eaLnBrk="0" hangingPunct="0">
              <a:lnSpc>
                <a:spcPct val="110000"/>
              </a:lnSpc>
              <a:tabLst>
                <a:tab pos="282575" algn="l"/>
              </a:tabLst>
            </a:pPr>
            <a:r>
              <a:rPr lang="en-US" sz="2400" dirty="0">
                <a:latin typeface="Calibri" pitchFamily="34" charset="0"/>
              </a:rPr>
              <a:t>Hypoperfusion/hypoxia</a:t>
            </a:r>
          </a:p>
          <a:p>
            <a:pPr eaLnBrk="0" hangingPunct="0">
              <a:lnSpc>
                <a:spcPct val="110000"/>
              </a:lnSpc>
              <a:buClr>
                <a:schemeClr val="bg2"/>
              </a:buClr>
              <a:buFontTx/>
              <a:buChar char="•"/>
              <a:tabLst>
                <a:tab pos="282575" algn="l"/>
              </a:tabLst>
            </a:pPr>
            <a:r>
              <a:rPr lang="en-US" sz="2400" dirty="0">
                <a:latin typeface="Calibri" pitchFamily="34" charset="0"/>
              </a:rPr>
              <a:t> Microvascular thrombosis</a:t>
            </a:r>
          </a:p>
          <a:p>
            <a:pPr eaLnBrk="0" hangingPunct="0">
              <a:lnSpc>
                <a:spcPct val="110000"/>
              </a:lnSpc>
              <a:buClr>
                <a:schemeClr val="bg2"/>
              </a:buClr>
              <a:buFontTx/>
              <a:buChar char="•"/>
              <a:tabLst>
                <a:tab pos="282575" algn="l"/>
              </a:tabLst>
            </a:pPr>
            <a:r>
              <a:rPr lang="en-US" sz="2400" dirty="0">
                <a:latin typeface="Calibri" pitchFamily="34" charset="0"/>
              </a:rPr>
              <a:t> Endothelial dysfunction</a:t>
            </a:r>
          </a:p>
        </p:txBody>
      </p:sp>
      <p:sp>
        <p:nvSpPr>
          <p:cNvPr id="7" name="Text Box 5"/>
          <p:cNvSpPr txBox="1">
            <a:spLocks noChangeArrowheads="1"/>
          </p:cNvSpPr>
          <p:nvPr/>
        </p:nvSpPr>
        <p:spPr bwMode="auto">
          <a:xfrm>
            <a:off x="6324600" y="4495800"/>
            <a:ext cx="2819400" cy="1625060"/>
          </a:xfrm>
          <a:prstGeom prst="rect">
            <a:avLst/>
          </a:prstGeom>
          <a:noFill/>
          <a:ln w="19050">
            <a:noFill/>
            <a:miter lim="800000"/>
            <a:headEnd/>
            <a:tailEnd/>
          </a:ln>
        </p:spPr>
        <p:txBody>
          <a:bodyPr wrap="square" lIns="0" tIns="0" rIns="0" bIns="0">
            <a:spAutoFit/>
          </a:bodyPr>
          <a:lstStyle/>
          <a:p>
            <a:pPr eaLnBrk="0" hangingPunct="0">
              <a:lnSpc>
                <a:spcPct val="110000"/>
              </a:lnSpc>
              <a:tabLst>
                <a:tab pos="287338" algn="l"/>
              </a:tabLst>
            </a:pPr>
            <a:r>
              <a:rPr lang="en-US" sz="2400" dirty="0">
                <a:latin typeface="Calibri" pitchFamily="34" charset="0"/>
              </a:rPr>
              <a:t>Organ dysfunction</a:t>
            </a:r>
          </a:p>
          <a:p>
            <a:pPr eaLnBrk="0" hangingPunct="0">
              <a:lnSpc>
                <a:spcPct val="110000"/>
              </a:lnSpc>
              <a:buClr>
                <a:schemeClr val="bg2"/>
              </a:buClr>
              <a:buFontTx/>
              <a:buChar char="•"/>
              <a:tabLst>
                <a:tab pos="287338" algn="l"/>
              </a:tabLst>
            </a:pPr>
            <a:r>
              <a:rPr lang="en-US" sz="2400" dirty="0">
                <a:latin typeface="Calibri" pitchFamily="34" charset="0"/>
              </a:rPr>
              <a:t> Global tissue </a:t>
            </a:r>
            <a:r>
              <a:rPr lang="en-US" sz="2400" dirty="0" smtClean="0">
                <a:latin typeface="Calibri" pitchFamily="34" charset="0"/>
              </a:rPr>
              <a:t>	hypoxia</a:t>
            </a:r>
            <a:endParaRPr lang="en-US" sz="2400" dirty="0">
              <a:latin typeface="Calibri" pitchFamily="34" charset="0"/>
            </a:endParaRPr>
          </a:p>
          <a:p>
            <a:pPr eaLnBrk="0" hangingPunct="0">
              <a:lnSpc>
                <a:spcPct val="110000"/>
              </a:lnSpc>
              <a:buClr>
                <a:schemeClr val="bg2"/>
              </a:buClr>
              <a:buFontTx/>
              <a:buChar char="•"/>
              <a:tabLst>
                <a:tab pos="287338" algn="l"/>
              </a:tabLst>
            </a:pPr>
            <a:r>
              <a:rPr lang="en-US" sz="2400" dirty="0">
                <a:latin typeface="Calibri" pitchFamily="34" charset="0"/>
              </a:rPr>
              <a:t> Direct tissue damage</a:t>
            </a:r>
          </a:p>
        </p:txBody>
      </p:sp>
      <p:sp>
        <p:nvSpPr>
          <p:cNvPr id="8" name="Rectangle 9"/>
          <p:cNvSpPr>
            <a:spLocks noChangeArrowheads="1"/>
          </p:cNvSpPr>
          <p:nvPr/>
        </p:nvSpPr>
        <p:spPr bwMode="auto">
          <a:xfrm>
            <a:off x="2438400" y="6550025"/>
            <a:ext cx="6553200" cy="307975"/>
          </a:xfrm>
          <a:prstGeom prst="rect">
            <a:avLst/>
          </a:prstGeom>
          <a:noFill/>
          <a:ln w="9525">
            <a:noFill/>
            <a:miter lim="800000"/>
            <a:headEnd/>
            <a:tailEnd/>
          </a:ln>
        </p:spPr>
        <p:txBody>
          <a:bodyPr>
            <a:spAutoFit/>
          </a:bodyPr>
          <a:lstStyle/>
          <a:p>
            <a:r>
              <a:rPr lang="en-US" sz="1400" dirty="0">
                <a:latin typeface="Calibri" pitchFamily="34" charset="0"/>
              </a:rPr>
              <a:t>Copyright ©2008 Eli Lilly and Company.  Printed with permission</a:t>
            </a:r>
          </a:p>
        </p:txBody>
      </p:sp>
      <p:sp>
        <p:nvSpPr>
          <p:cNvPr id="9" name="Text Box 6"/>
          <p:cNvSpPr txBox="1">
            <a:spLocks noChangeArrowheads="1"/>
          </p:cNvSpPr>
          <p:nvPr/>
        </p:nvSpPr>
        <p:spPr bwMode="auto">
          <a:xfrm>
            <a:off x="2205038" y="4752975"/>
            <a:ext cx="350837" cy="427038"/>
          </a:xfrm>
          <a:prstGeom prst="rect">
            <a:avLst/>
          </a:prstGeom>
          <a:noFill/>
          <a:ln w="19050">
            <a:noFill/>
            <a:miter lim="800000"/>
            <a:headEnd/>
            <a:tailEnd/>
          </a:ln>
        </p:spPr>
        <p:txBody>
          <a:bodyPr wrap="none" lIns="0" tIns="0" rIns="0" bIns="0">
            <a:spAutoFit/>
          </a:bodyPr>
          <a:lstStyle/>
          <a:p>
            <a:pPr eaLnBrk="0" hangingPunct="0"/>
            <a:r>
              <a:rPr lang="en-US" sz="2800" b="1" dirty="0">
                <a:latin typeface="Futura-Book"/>
                <a:sym typeface="Symbol" pitchFamily="18" charset="2"/>
              </a:rPr>
              <a:t></a:t>
            </a:r>
            <a:endParaRPr lang="en-US" sz="2800" b="1" dirty="0">
              <a:latin typeface="Futura-Book"/>
            </a:endParaRPr>
          </a:p>
        </p:txBody>
      </p:sp>
      <p:sp>
        <p:nvSpPr>
          <p:cNvPr id="10" name="Text Box 6"/>
          <p:cNvSpPr txBox="1">
            <a:spLocks noChangeArrowheads="1"/>
          </p:cNvSpPr>
          <p:nvPr/>
        </p:nvSpPr>
        <p:spPr bwMode="auto">
          <a:xfrm>
            <a:off x="5867400" y="4800600"/>
            <a:ext cx="350837" cy="427038"/>
          </a:xfrm>
          <a:prstGeom prst="rect">
            <a:avLst/>
          </a:prstGeom>
          <a:noFill/>
          <a:ln w="19050">
            <a:noFill/>
            <a:miter lim="800000"/>
            <a:headEnd/>
            <a:tailEnd/>
          </a:ln>
        </p:spPr>
        <p:txBody>
          <a:bodyPr wrap="none" lIns="0" tIns="0" rIns="0" bIns="0">
            <a:spAutoFit/>
          </a:bodyPr>
          <a:lstStyle/>
          <a:p>
            <a:pPr eaLnBrk="0" hangingPunct="0"/>
            <a:r>
              <a:rPr lang="en-US" sz="2800" b="1" dirty="0">
                <a:latin typeface="Futura-Book"/>
                <a:sym typeface="Symbol" pitchFamily="18" charset="2"/>
              </a:rPr>
              <a:t></a:t>
            </a:r>
            <a:endParaRPr lang="en-US" sz="2800" b="1" dirty="0">
              <a:latin typeface="Futura-Book"/>
            </a:endParaRPr>
          </a:p>
        </p:txBody>
      </p:sp>
      <p:sp>
        <p:nvSpPr>
          <p:cNvPr id="11" name="TextBox 10"/>
          <p:cNvSpPr txBox="1"/>
          <p:nvPr/>
        </p:nvSpPr>
        <p:spPr>
          <a:xfrm>
            <a:off x="2971800" y="914400"/>
            <a:ext cx="5867400" cy="1077218"/>
          </a:xfrm>
          <a:prstGeom prst="rect">
            <a:avLst/>
          </a:prstGeom>
          <a:noFill/>
        </p:spPr>
        <p:txBody>
          <a:bodyPr wrap="square" rtlCol="0">
            <a:spAutoFit/>
          </a:bodyPr>
          <a:lstStyle/>
          <a:p>
            <a:r>
              <a:rPr lang="en-US" sz="1600" dirty="0" smtClean="0"/>
              <a:t>This diagram summarizes the processes occurring during systemic inflammation. The key to improve outcomes is early identification and aggressive treatment to restore tissue oxygenation and prevent organ dysfunction.</a:t>
            </a:r>
            <a:endParaRPr lang="en-US" sz="1600"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review</a:t>
            </a:r>
            <a:endParaRPr lang="en-US" dirty="0"/>
          </a:p>
        </p:txBody>
      </p:sp>
      <p:pic>
        <p:nvPicPr>
          <p:cNvPr id="7" name="Picture 2" descr="C:\Users\michelle\AppData\Local\Microsoft\Windows\Temporary Internet Files\Content.IE5\IWBHNL4V\MCj04344110000[1].wmf"/>
          <p:cNvPicPr>
            <a:picLocks noChangeAspect="1" noChangeArrowheads="1"/>
          </p:cNvPicPr>
          <p:nvPr/>
        </p:nvPicPr>
        <p:blipFill>
          <a:blip r:embed="rId2" cstate="print"/>
          <a:srcRect/>
          <a:stretch>
            <a:fillRect/>
          </a:stretch>
        </p:blipFill>
        <p:spPr>
          <a:xfrm>
            <a:off x="7467600" y="152401"/>
            <a:ext cx="1524000" cy="1714724"/>
          </a:xfrm>
          <a:prstGeom prst="rect">
            <a:avLst/>
          </a:prstGeom>
        </p:spPr>
      </p:pic>
      <p:sp>
        <p:nvSpPr>
          <p:cNvPr id="10" name="Rectangle 9"/>
          <p:cNvSpPr/>
          <p:nvPr/>
        </p:nvSpPr>
        <p:spPr bwMode="auto">
          <a:xfrm>
            <a:off x="1524000" y="1295400"/>
            <a:ext cx="609600" cy="381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11" name="Rectangle 10"/>
          <p:cNvSpPr/>
          <p:nvPr/>
        </p:nvSpPr>
        <p:spPr bwMode="auto">
          <a:xfrm>
            <a:off x="381000" y="2895600"/>
            <a:ext cx="609600" cy="381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12" name="Rectangle 11"/>
          <p:cNvSpPr/>
          <p:nvPr/>
        </p:nvSpPr>
        <p:spPr bwMode="auto">
          <a:xfrm>
            <a:off x="1524000" y="2895600"/>
            <a:ext cx="609600" cy="381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13" name="TextBox 12"/>
          <p:cNvSpPr txBox="1"/>
          <p:nvPr/>
        </p:nvSpPr>
        <p:spPr>
          <a:xfrm>
            <a:off x="1143000" y="1295400"/>
            <a:ext cx="386644" cy="369332"/>
          </a:xfrm>
          <a:prstGeom prst="rect">
            <a:avLst/>
          </a:prstGeom>
          <a:noFill/>
        </p:spPr>
        <p:txBody>
          <a:bodyPr wrap="none" rtlCol="0">
            <a:spAutoFit/>
          </a:bodyPr>
          <a:lstStyle/>
          <a:p>
            <a:r>
              <a:rPr lang="en-US" dirty="0" smtClean="0"/>
              <a:t>or</a:t>
            </a:r>
            <a:endParaRPr lang="en-US" dirty="0"/>
          </a:p>
        </p:txBody>
      </p:sp>
      <p:sp>
        <p:nvSpPr>
          <p:cNvPr id="14" name="TextBox 13"/>
          <p:cNvSpPr txBox="1"/>
          <p:nvPr/>
        </p:nvSpPr>
        <p:spPr>
          <a:xfrm>
            <a:off x="1066800" y="2895600"/>
            <a:ext cx="386644" cy="369332"/>
          </a:xfrm>
          <a:prstGeom prst="rect">
            <a:avLst/>
          </a:prstGeom>
          <a:noFill/>
        </p:spPr>
        <p:txBody>
          <a:bodyPr wrap="square" rtlCol="0">
            <a:spAutoFit/>
          </a:bodyPr>
          <a:lstStyle/>
          <a:p>
            <a:r>
              <a:rPr lang="en-US" dirty="0" smtClean="0"/>
              <a:t>or</a:t>
            </a:r>
            <a:endParaRPr lang="en-US" dirty="0"/>
          </a:p>
        </p:txBody>
      </p:sp>
      <p:sp>
        <p:nvSpPr>
          <p:cNvPr id="15" name="TextBox 14"/>
          <p:cNvSpPr txBox="1"/>
          <p:nvPr/>
        </p:nvSpPr>
        <p:spPr>
          <a:xfrm>
            <a:off x="2057400" y="990600"/>
            <a:ext cx="6019800" cy="923330"/>
          </a:xfrm>
          <a:prstGeom prst="rect">
            <a:avLst/>
          </a:prstGeom>
          <a:noFill/>
        </p:spPr>
        <p:txBody>
          <a:bodyPr wrap="square" rtlCol="0">
            <a:spAutoFit/>
          </a:bodyPr>
          <a:lstStyle/>
          <a:p>
            <a:r>
              <a:rPr lang="en-US" dirty="0" smtClean="0"/>
              <a:t>When the semi-permeable membrane of the endothelium becomes more permeable, the blood vessels fill with more fluids from the extravascular space.</a:t>
            </a:r>
            <a:endParaRPr lang="en-US" dirty="0"/>
          </a:p>
        </p:txBody>
      </p:sp>
      <p:sp>
        <p:nvSpPr>
          <p:cNvPr id="17" name="TextBox 16"/>
          <p:cNvSpPr txBox="1"/>
          <p:nvPr/>
        </p:nvSpPr>
        <p:spPr>
          <a:xfrm>
            <a:off x="2286000" y="2743200"/>
            <a:ext cx="6858000" cy="646331"/>
          </a:xfrm>
          <a:prstGeom prst="rect">
            <a:avLst/>
          </a:prstGeom>
          <a:noFill/>
        </p:spPr>
        <p:txBody>
          <a:bodyPr wrap="square" rtlCol="0">
            <a:spAutoFit/>
          </a:bodyPr>
          <a:lstStyle/>
          <a:p>
            <a:r>
              <a:rPr lang="en-US" dirty="0" smtClean="0"/>
              <a:t>tPA and activated protein C stimulate widespread clotting in the blood vessels.</a:t>
            </a:r>
            <a:endParaRPr lang="en-US" dirty="0"/>
          </a:p>
        </p:txBody>
      </p:sp>
      <p:sp>
        <p:nvSpPr>
          <p:cNvPr id="18" name="Rectangle 17"/>
          <p:cNvSpPr/>
          <p:nvPr/>
        </p:nvSpPr>
        <p:spPr bwMode="auto">
          <a:xfrm>
            <a:off x="381000" y="4267200"/>
            <a:ext cx="609600" cy="381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19" name="Rectangle 18"/>
          <p:cNvSpPr/>
          <p:nvPr/>
        </p:nvSpPr>
        <p:spPr bwMode="auto">
          <a:xfrm>
            <a:off x="1600200" y="4267200"/>
            <a:ext cx="609600" cy="381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20" name="TextBox 19"/>
          <p:cNvSpPr txBox="1"/>
          <p:nvPr/>
        </p:nvSpPr>
        <p:spPr>
          <a:xfrm>
            <a:off x="1066800" y="4267200"/>
            <a:ext cx="386644" cy="369332"/>
          </a:xfrm>
          <a:prstGeom prst="rect">
            <a:avLst/>
          </a:prstGeom>
          <a:noFill/>
        </p:spPr>
        <p:txBody>
          <a:bodyPr wrap="square" rtlCol="0">
            <a:spAutoFit/>
          </a:bodyPr>
          <a:lstStyle/>
          <a:p>
            <a:r>
              <a:rPr lang="en-US" dirty="0" smtClean="0"/>
              <a:t>or</a:t>
            </a:r>
            <a:endParaRPr lang="en-US" dirty="0"/>
          </a:p>
        </p:txBody>
      </p:sp>
      <p:sp>
        <p:nvSpPr>
          <p:cNvPr id="22" name="TextBox 21"/>
          <p:cNvSpPr txBox="1"/>
          <p:nvPr/>
        </p:nvSpPr>
        <p:spPr>
          <a:xfrm>
            <a:off x="2286000" y="4191000"/>
            <a:ext cx="6324600" cy="646331"/>
          </a:xfrm>
          <a:prstGeom prst="rect">
            <a:avLst/>
          </a:prstGeom>
          <a:noFill/>
        </p:spPr>
        <p:txBody>
          <a:bodyPr wrap="square" rtlCol="0">
            <a:spAutoFit/>
          </a:bodyPr>
          <a:lstStyle/>
          <a:p>
            <a:r>
              <a:rPr lang="en-US" dirty="0" smtClean="0"/>
              <a:t>Activation of coagulation and impaired fibrinolysis lead to hypoperfusion and cellular hypoxia.</a:t>
            </a:r>
            <a:endParaRPr lang="en-US" dirty="0"/>
          </a:p>
        </p:txBody>
      </p:sp>
      <p:sp>
        <p:nvSpPr>
          <p:cNvPr id="23" name="Rounded Rectangle 22"/>
          <p:cNvSpPr/>
          <p:nvPr/>
        </p:nvSpPr>
        <p:spPr bwMode="auto">
          <a:xfrm>
            <a:off x="1524000" y="1905000"/>
            <a:ext cx="22098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The fluids leak out of the blood vessels leading to hypotension. </a:t>
            </a:r>
          </a:p>
        </p:txBody>
      </p:sp>
      <p:sp>
        <p:nvSpPr>
          <p:cNvPr id="24" name="Rounded Rectangle 23"/>
          <p:cNvSpPr/>
          <p:nvPr/>
        </p:nvSpPr>
        <p:spPr bwMode="auto">
          <a:xfrm>
            <a:off x="4038600" y="1905000"/>
            <a:ext cx="22098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Sorry. The fluids leak out of the blood vessels leading to hypotension.</a:t>
            </a:r>
          </a:p>
        </p:txBody>
      </p:sp>
      <p:sp>
        <p:nvSpPr>
          <p:cNvPr id="25" name="Rounded Rectangle 24"/>
          <p:cNvSpPr/>
          <p:nvPr/>
        </p:nvSpPr>
        <p:spPr bwMode="auto">
          <a:xfrm>
            <a:off x="1524000" y="3429000"/>
            <a:ext cx="22098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Sorry, this is false, these factors are inhibited and lead to impaired fibrinolysis.</a:t>
            </a:r>
          </a:p>
        </p:txBody>
      </p:sp>
      <p:sp>
        <p:nvSpPr>
          <p:cNvPr id="26" name="Rounded Rectangle 25"/>
          <p:cNvSpPr/>
          <p:nvPr/>
        </p:nvSpPr>
        <p:spPr bwMode="auto">
          <a:xfrm>
            <a:off x="4038600" y="3429000"/>
            <a:ext cx="22098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these factors </a:t>
            </a:r>
            <a:r>
              <a:rPr lang="en-US" sz="1200" dirty="0" smtClean="0">
                <a:solidFill>
                  <a:srgbClr val="FFFFFF"/>
                </a:solidFill>
                <a:effectLst>
                  <a:outerShdw blurRad="38100" dist="38100" dir="2700000" algn="tl">
                    <a:srgbClr val="000000">
                      <a:alpha val="43137"/>
                    </a:srgbClr>
                  </a:outerShdw>
                </a:effectLst>
                <a:latin typeface="Segoe" pitchFamily="34" charset="0"/>
              </a:rPr>
              <a:t>are inhibited and lead to impaired fibrinolysis.</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4038600" y="4953000"/>
            <a:ext cx="22098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Sorry, this is true. This is the basic pathophysiology mechanism in severe sepsis.</a:t>
            </a:r>
          </a:p>
        </p:txBody>
      </p:sp>
      <p:sp>
        <p:nvSpPr>
          <p:cNvPr id="28" name="Rounded Rectangle 27"/>
          <p:cNvSpPr/>
          <p:nvPr/>
        </p:nvSpPr>
        <p:spPr bwMode="auto">
          <a:xfrm>
            <a:off x="1447800" y="4953000"/>
            <a:ext cx="22098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This is the basic pathophysiology mechanism in severe sepsis.</a:t>
            </a:r>
          </a:p>
        </p:txBody>
      </p:sp>
      <p:sp>
        <p:nvSpPr>
          <p:cNvPr id="29" name="Rectangle 28"/>
          <p:cNvSpPr/>
          <p:nvPr/>
        </p:nvSpPr>
        <p:spPr bwMode="auto">
          <a:xfrm>
            <a:off x="457200" y="1295400"/>
            <a:ext cx="609600" cy="381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ox(in)">
                                      <p:cBhvr>
                                        <p:cTn id="24" dur="500"/>
                                        <p:tgtEl>
                                          <p:spTgt spid="26"/>
                                        </p:tgtEl>
                                      </p:cBhvr>
                                    </p:animEffec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ox(in)">
                                      <p:cBhvr>
                                        <p:cTn id="30" dur="500"/>
                                        <p:tgtEl>
                                          <p:spTgt spid="28"/>
                                        </p:tgtEl>
                                      </p:cBhvr>
                                    </p:animEffec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ox(in)">
                                      <p:cBhvr>
                                        <p:cTn id="36" dur="500"/>
                                        <p:tgtEl>
                                          <p:spTgt spid="27"/>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in)">
                                      <p:cBhvr>
                                        <p:cTn id="42" dur="500"/>
                                        <p:tgtEl>
                                          <p:spTgt spid="24"/>
                                        </p:tgtEl>
                                      </p:cBhvr>
                                    </p:animEffect>
                                  </p:childTnLst>
                                </p:cTn>
                              </p:par>
                            </p:childTnLst>
                          </p:cTn>
                        </p:par>
                      </p:childTnLst>
                    </p:cTn>
                  </p:par>
                </p:childTnLst>
              </p:cTn>
              <p:nextCondLst>
                <p:cond evt="onClick" delay="0">
                  <p:tgtEl>
                    <p:spTgt spid="29"/>
                  </p:tgtEl>
                </p:cond>
              </p:nextCondLst>
            </p:seq>
          </p:childTnLst>
        </p:cTn>
      </p:par>
    </p:tnLst>
    <p:bldLst>
      <p:bldP spid="23" grpId="0" animBg="1"/>
      <p:bldP spid="23" grpId="1"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5715000" cy="664797"/>
          </a:xfrm>
        </p:spPr>
        <p:txBody>
          <a:bodyPr/>
          <a:lstStyle/>
          <a:p>
            <a:r>
              <a:rPr lang="en-US" dirty="0" smtClean="0"/>
              <a:t>Acute organ dysfunction</a:t>
            </a:r>
            <a:endParaRPr lang="en-US" dirty="0"/>
          </a:p>
        </p:txBody>
      </p:sp>
      <p:pic>
        <p:nvPicPr>
          <p:cNvPr id="7" name="Picture 4"/>
          <p:cNvPicPr>
            <a:picLocks noGrp="1" noChangeAspect="1" noChangeArrowheads="1"/>
          </p:cNvPicPr>
          <p:nvPr>
            <p:ph idx="1"/>
          </p:nvPr>
        </p:nvPicPr>
        <p:blipFill>
          <a:blip r:embed="rId2" cstate="print"/>
          <a:srcRect/>
          <a:stretch>
            <a:fillRect/>
          </a:stretch>
        </p:blipFill>
        <p:spPr bwMode="auto">
          <a:xfrm>
            <a:off x="914400" y="914400"/>
            <a:ext cx="6919130" cy="5592334"/>
          </a:xfrm>
          <a:prstGeom prst="rect">
            <a:avLst/>
          </a:prstGeom>
          <a:noFill/>
          <a:ln w="9525">
            <a:noFill/>
            <a:miter lim="800000"/>
            <a:headEnd/>
            <a:tailEnd/>
          </a:ln>
          <a:effectLst/>
        </p:spPr>
      </p:pic>
      <p:sp>
        <p:nvSpPr>
          <p:cNvPr id="4" name="Rectangle 3"/>
          <p:cNvSpPr/>
          <p:nvPr/>
        </p:nvSpPr>
        <p:spPr bwMode="auto">
          <a:xfrm>
            <a:off x="5486400" y="914400"/>
            <a:ext cx="2362200" cy="1600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Cardiovascular:</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Tachycardia</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Hypotension</a:t>
            </a:r>
          </a:p>
        </p:txBody>
      </p:sp>
      <p:sp>
        <p:nvSpPr>
          <p:cNvPr id="6" name="Rectangle 5"/>
          <p:cNvSpPr/>
          <p:nvPr/>
        </p:nvSpPr>
        <p:spPr bwMode="auto">
          <a:xfrm>
            <a:off x="914400" y="914400"/>
            <a:ext cx="1981200" cy="1447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CNS:</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Confusion</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altered consciousness</a:t>
            </a:r>
          </a:p>
        </p:txBody>
      </p:sp>
      <p:sp>
        <p:nvSpPr>
          <p:cNvPr id="8" name="Rectangle 7"/>
          <p:cNvSpPr/>
          <p:nvPr/>
        </p:nvSpPr>
        <p:spPr bwMode="auto">
          <a:xfrm>
            <a:off x="5486400" y="2514600"/>
            <a:ext cx="2362200" cy="1295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Renal:</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Oliguria</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Anuria</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BUN/creatinine</a:t>
            </a:r>
          </a:p>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5486400" y="3886200"/>
            <a:ext cx="2362200" cy="1676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Hematologic:</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platelets</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PT/INR, aPTT</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protein C</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D-dimer</a:t>
            </a:r>
          </a:p>
        </p:txBody>
      </p:sp>
      <p:sp>
        <p:nvSpPr>
          <p:cNvPr id="10" name="Rectangle 9"/>
          <p:cNvSpPr/>
          <p:nvPr/>
        </p:nvSpPr>
        <p:spPr bwMode="auto">
          <a:xfrm>
            <a:off x="2286000" y="5562600"/>
            <a:ext cx="38100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Metabolic:</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Metabolic acidosis</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lactate</a:t>
            </a:r>
          </a:p>
        </p:txBody>
      </p:sp>
      <p:sp>
        <p:nvSpPr>
          <p:cNvPr id="11" name="Rectangle 10"/>
          <p:cNvSpPr/>
          <p:nvPr/>
        </p:nvSpPr>
        <p:spPr bwMode="auto">
          <a:xfrm>
            <a:off x="914400" y="3886200"/>
            <a:ext cx="1981200" cy="1600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Hepatic:</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Jaundice</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albumin</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liver enzymes</a:t>
            </a:r>
          </a:p>
        </p:txBody>
      </p:sp>
      <p:sp>
        <p:nvSpPr>
          <p:cNvPr id="12" name="Rectangle 11"/>
          <p:cNvSpPr/>
          <p:nvPr/>
        </p:nvSpPr>
        <p:spPr bwMode="auto">
          <a:xfrm>
            <a:off x="914400" y="2362200"/>
            <a:ext cx="1981200" cy="1524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u="sng" dirty="0" smtClean="0">
                <a:solidFill>
                  <a:srgbClr val="FFFFFF"/>
                </a:solidFill>
                <a:effectLst>
                  <a:outerShdw blurRad="38100" dist="38100" dir="2700000" algn="tl">
                    <a:srgbClr val="000000">
                      <a:alpha val="43137"/>
                    </a:srgbClr>
                  </a:outerShdw>
                </a:effectLst>
                <a:latin typeface="Segoe" pitchFamily="34" charset="0"/>
              </a:rPr>
              <a:t>Respiratory:</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Tachypnea</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pulse oximetry</a:t>
            </a: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 oxygen needs</a:t>
            </a:r>
          </a:p>
        </p:txBody>
      </p:sp>
      <p:sp>
        <p:nvSpPr>
          <p:cNvPr id="14" name="TextBox 13"/>
          <p:cNvSpPr txBox="1"/>
          <p:nvPr/>
        </p:nvSpPr>
        <p:spPr>
          <a:xfrm>
            <a:off x="6172200" y="0"/>
            <a:ext cx="2971800" cy="830997"/>
          </a:xfrm>
          <a:prstGeom prst="rect">
            <a:avLst/>
          </a:prstGeom>
          <a:noFill/>
        </p:spPr>
        <p:txBody>
          <a:bodyPr wrap="square" rtlCol="0">
            <a:spAutoFit/>
          </a:bodyPr>
          <a:lstStyle/>
          <a:p>
            <a:pPr algn="ctr"/>
            <a:r>
              <a:rPr lang="en-US" sz="2400" dirty="0" smtClean="0">
                <a:solidFill>
                  <a:schemeClr val="accent1">
                    <a:lumMod val="60000"/>
                    <a:lumOff val="40000"/>
                  </a:schemeClr>
                </a:solidFill>
              </a:rPr>
              <a:t>click on the words in the boxes</a:t>
            </a:r>
            <a:endParaRPr lang="en-US" sz="2400" dirty="0">
              <a:solidFill>
                <a:schemeClr val="accent1">
                  <a:lumMod val="60000"/>
                  <a:lumOff val="40000"/>
                </a:schemeClr>
              </a:solidFill>
            </a:endParaRPr>
          </a:p>
        </p:txBody>
      </p:sp>
      <p:sp>
        <p:nvSpPr>
          <p:cNvPr id="16" name="Rectangle 15"/>
          <p:cNvSpPr/>
          <p:nvPr/>
        </p:nvSpPr>
        <p:spPr>
          <a:xfrm>
            <a:off x="1828800" y="6553200"/>
            <a:ext cx="5562600" cy="276999"/>
          </a:xfrm>
          <a:prstGeom prst="rect">
            <a:avLst/>
          </a:prstGeom>
        </p:spPr>
        <p:txBody>
          <a:bodyPr wrap="square">
            <a:spAutoFit/>
          </a:bodyPr>
          <a:lstStyle/>
          <a:p>
            <a:r>
              <a:rPr lang="en-US" sz="1200" dirty="0" smtClean="0"/>
              <a:t>Copyright ©2008 Eli Lilly and Company.  Adapted and printed with permission</a:t>
            </a:r>
            <a:endParaRPr lang="en-US" sz="120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blinds(horizontal)">
                                      <p:cBhvr>
                                        <p:cTn id="13" dur="500"/>
                                        <p:tgtEl>
                                          <p:spTgt spid="8">
                                            <p:txEl>
                                              <p:pRg st="3" end="3"/>
                                            </p:txEl>
                                          </p:spTgt>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linds(horizontal)">
                                      <p:cBhvr>
                                        <p:cTn id="25" dur="500"/>
                                        <p:tgtEl>
                                          <p:spTgt spid="9">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blinds(horizontal)">
                                      <p:cBhvr>
                                        <p:cTn id="28" dur="500"/>
                                        <p:tgtEl>
                                          <p:spTgt spid="9">
                                            <p:txEl>
                                              <p:pRg st="4" end="4"/>
                                            </p:txEl>
                                          </p:spTgt>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blinds(horizontal)">
                                      <p:cBhvr>
                                        <p:cTn id="34" dur="500"/>
                                        <p:tgtEl>
                                          <p:spTgt spid="10">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blinds(horizontal)">
                                      <p:cBhvr>
                                        <p:cTn id="37" dur="500"/>
                                        <p:tgtEl>
                                          <p:spTgt spid="10">
                                            <p:txEl>
                                              <p:pRg st="2" end="2"/>
                                            </p:txEl>
                                          </p:spTgt>
                                        </p:tgtEl>
                                      </p:cBhvr>
                                    </p:animEffec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linds(horizontal)">
                                      <p:cBhvr>
                                        <p:cTn id="43" dur="500"/>
                                        <p:tgtEl>
                                          <p:spTgt spid="11">
                                            <p:txEl>
                                              <p:pRg st="1" end="1"/>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blinds(horizontal)">
                                      <p:cBhvr>
                                        <p:cTn id="46" dur="500"/>
                                        <p:tgtEl>
                                          <p:spTgt spid="11">
                                            <p:txEl>
                                              <p:pRg st="2" end="2"/>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blinds(horizontal)">
                                      <p:cBhvr>
                                        <p:cTn id="49" dur="500"/>
                                        <p:tgtEl>
                                          <p:spTgt spid="11">
                                            <p:txEl>
                                              <p:pRg st="3" end="3"/>
                                            </p:txEl>
                                          </p:spTgt>
                                        </p:tgtEl>
                                      </p:cBhvr>
                                    </p:animEffec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blinds(horizontal)">
                                      <p:cBhvr>
                                        <p:cTn id="55" dur="500"/>
                                        <p:tgtEl>
                                          <p:spTgt spid="12">
                                            <p:txEl>
                                              <p:pRg st="1" end="1"/>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blinds(horizontal)">
                                      <p:cBhvr>
                                        <p:cTn id="58" dur="500"/>
                                        <p:tgtEl>
                                          <p:spTgt spid="12">
                                            <p:txEl>
                                              <p:pRg st="2" end="2"/>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blinds(horizontal)">
                                      <p:cBhvr>
                                        <p:cTn id="61" dur="500"/>
                                        <p:tgtEl>
                                          <p:spTgt spid="12">
                                            <p:txEl>
                                              <p:pRg st="3" end="3"/>
                                            </p:txEl>
                                          </p:spTgt>
                                        </p:tgtEl>
                                      </p:cBhvr>
                                    </p:animEffect>
                                  </p:child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blinds(horizontal)">
                                      <p:cBhvr>
                                        <p:cTn id="67" dur="500"/>
                                        <p:tgtEl>
                                          <p:spTgt spid="6">
                                            <p:txEl>
                                              <p:pRg st="1" end="1"/>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blinds(horizontal)">
                                      <p:cBhvr>
                                        <p:cTn id="70" dur="500"/>
                                        <p:tgtEl>
                                          <p:spTgt spid="6">
                                            <p:txEl>
                                              <p:pRg st="2" end="2"/>
                                            </p:txEl>
                                          </p:spTgt>
                                        </p:tgtEl>
                                      </p:cBhvr>
                                    </p:animEffec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4"/>
                    </p:tgtEl>
                  </p:cond>
                </p:stCondLst>
                <p:endSync evt="end" delay="0">
                  <p:rtn val="all"/>
                </p:endSync>
                <p:childTnLst>
                  <p:par>
                    <p:cTn id="72" fill="hold">
                      <p:stCondLst>
                        <p:cond delay="0"/>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4">
                                            <p:txEl>
                                              <p:pRg st="1" end="1"/>
                                            </p:txEl>
                                          </p:spTgt>
                                        </p:tgtEl>
                                        <p:attrNameLst>
                                          <p:attrName>style.visibility</p:attrName>
                                        </p:attrNameLst>
                                      </p:cBhvr>
                                      <p:to>
                                        <p:strVal val="visible"/>
                                      </p:to>
                                    </p:set>
                                    <p:animEffect transition="in" filter="blinds(horizontal)">
                                      <p:cBhvr>
                                        <p:cTn id="76" dur="500"/>
                                        <p:tgtEl>
                                          <p:spTgt spid="4">
                                            <p:txEl>
                                              <p:pRg st="1" end="1"/>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blinds(horizontal)">
                                      <p:cBhvr>
                                        <p:cTn id="79" dur="500"/>
                                        <p:tgtEl>
                                          <p:spTgt spid="4">
                                            <p:txEl>
                                              <p:pRg st="2" end="2"/>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Signs and symptoms of </a:t>
            </a:r>
            <a:r>
              <a:rPr lang="en-US" dirty="0" smtClean="0"/>
              <a:t>severe sepsis</a:t>
            </a:r>
            <a:endParaRPr lang="en-US" dirty="0"/>
          </a:p>
        </p:txBody>
      </p:sp>
      <p:sp>
        <p:nvSpPr>
          <p:cNvPr id="5" name="Content Placeholder 4"/>
          <p:cNvSpPr>
            <a:spLocks noGrp="1"/>
          </p:cNvSpPr>
          <p:nvPr>
            <p:ph sz="half" idx="1"/>
          </p:nvPr>
        </p:nvSpPr>
        <p:spPr>
          <a:xfrm>
            <a:off x="457200" y="1066800"/>
            <a:ext cx="4114800" cy="4758226"/>
          </a:xfrm>
        </p:spPr>
        <p:txBody>
          <a:bodyPr/>
          <a:lstStyle/>
          <a:p>
            <a:r>
              <a:rPr lang="en-US" sz="2000" dirty="0" smtClean="0">
                <a:hlinkClick r:id="rId2" action="ppaction://hlinksldjump" tooltip="Heart is trying to keep up with the body's increased demands. May also be related to fever."/>
              </a:rPr>
              <a:t>Tachycardia (&gt;90 bpm)</a:t>
            </a:r>
            <a:endParaRPr lang="en-US" sz="2000" dirty="0" smtClean="0"/>
          </a:p>
          <a:p>
            <a:r>
              <a:rPr lang="en-US" sz="2000" dirty="0" smtClean="0">
                <a:hlinkClick r:id="rId2" action="ppaction://hlinksldjump" tooltip="Due to vasodilatation and fluids leaking out of the blood vessels."/>
              </a:rPr>
              <a:t>Hypotension</a:t>
            </a:r>
            <a:endParaRPr lang="en-US" sz="2000" dirty="0" smtClean="0"/>
          </a:p>
          <a:p>
            <a:r>
              <a:rPr lang="en-US" sz="2000" dirty="0" smtClean="0">
                <a:hlinkClick r:id="rId2" action="ppaction://hlinksldjump" tooltip="Lungs are trying to compensate for elevated lactic acid."/>
              </a:rPr>
              <a:t>Respiratory distress</a:t>
            </a:r>
            <a:endParaRPr lang="en-US" sz="2000" dirty="0" smtClean="0"/>
          </a:p>
          <a:p>
            <a:pPr lvl="1"/>
            <a:r>
              <a:rPr lang="en-US" sz="1600" dirty="0" smtClean="0"/>
              <a:t>Increased respiratory rate </a:t>
            </a:r>
          </a:p>
          <a:p>
            <a:r>
              <a:rPr lang="en-US" sz="2000" dirty="0" smtClean="0"/>
              <a:t>Hypoxia </a:t>
            </a:r>
          </a:p>
          <a:p>
            <a:pPr lvl="1"/>
            <a:r>
              <a:rPr lang="en-US" sz="1800" dirty="0" smtClean="0"/>
              <a:t>Decreased pulse ox</a:t>
            </a:r>
          </a:p>
          <a:p>
            <a:r>
              <a:rPr lang="en-US" sz="2000" dirty="0" smtClean="0"/>
              <a:t>Fever/</a:t>
            </a:r>
            <a:r>
              <a:rPr lang="en-US" sz="2000" dirty="0" smtClean="0">
                <a:hlinkClick r:id="rId2" action="ppaction://hlinksldjump" tooltip="The elderly and immunocompromised may be hypothermic."/>
              </a:rPr>
              <a:t>hypothermia</a:t>
            </a:r>
            <a:endParaRPr lang="en-US" sz="2000" dirty="0" smtClean="0"/>
          </a:p>
          <a:p>
            <a:r>
              <a:rPr lang="en-US" sz="2000" dirty="0" smtClean="0">
                <a:hlinkClick r:id="rId2" action="ppaction://hlinksldjump" tooltip="Due to impaired oxygenation of brain cells and/or elevated levels of CO2 as the lungs fail."/>
              </a:rPr>
              <a:t>Altered mental status</a:t>
            </a:r>
            <a:endParaRPr lang="en-US" sz="2000" dirty="0" smtClean="0"/>
          </a:p>
          <a:p>
            <a:pPr lvl="1"/>
            <a:r>
              <a:rPr lang="en-US" sz="1800" dirty="0" smtClean="0"/>
              <a:t>Confusion, lethargy, anxiety, unresponsive</a:t>
            </a:r>
          </a:p>
          <a:p>
            <a:r>
              <a:rPr lang="en-US" sz="2000" dirty="0" smtClean="0"/>
              <a:t>Decreased urine output</a:t>
            </a:r>
          </a:p>
          <a:p>
            <a:pPr lvl="1"/>
            <a:r>
              <a:rPr lang="en-US" sz="1800" dirty="0" smtClean="0">
                <a:hlinkClick r:id="rId2" action="ppaction://hlinksldjump" tooltip="That's about 35ml/hr in a 150lb person."/>
              </a:rPr>
              <a:t>Less than 0.5ml/kg/hr</a:t>
            </a:r>
            <a:endParaRPr lang="en-US" sz="1800" dirty="0" smtClean="0"/>
          </a:p>
          <a:p>
            <a:r>
              <a:rPr lang="en-US" sz="2000" dirty="0" smtClean="0">
                <a:hlinkClick r:id="rId2" action="ppaction://hlinksldjump" tooltip="From fluids leaking into the extravascular space."/>
              </a:rPr>
              <a:t>Edema</a:t>
            </a:r>
            <a:endParaRPr lang="en-US" sz="2000" dirty="0" smtClean="0"/>
          </a:p>
          <a:p>
            <a:r>
              <a:rPr lang="en-US" sz="2000" dirty="0" smtClean="0">
                <a:hlinkClick r:id="rId2" action="ppaction://hlinksldjump" tooltip="Blood will be shunted away from the skin in order to perfuse the vital organs so you may see changes in the integument."/>
              </a:rPr>
              <a:t>Cool/mottled skin</a:t>
            </a:r>
            <a:endParaRPr lang="en-US" sz="2000" dirty="0" smtClean="0"/>
          </a:p>
          <a:p>
            <a:r>
              <a:rPr lang="en-US" sz="2000" dirty="0" smtClean="0"/>
              <a:t>Decreased capillary refill time</a:t>
            </a:r>
            <a:endParaRPr lang="en-US" sz="2400" dirty="0" smtClean="0"/>
          </a:p>
        </p:txBody>
      </p:sp>
      <p:pic>
        <p:nvPicPr>
          <p:cNvPr id="1026" name="Picture 2" descr="C:\Users\michelle\AppData\Local\Microsoft\Windows\Temporary Internet Files\Content.IE5\MMRUL0XO\MCPE07292_0000[1].wmf"/>
          <p:cNvPicPr>
            <a:picLocks noChangeAspect="1" noChangeArrowheads="1"/>
          </p:cNvPicPr>
          <p:nvPr/>
        </p:nvPicPr>
        <p:blipFill>
          <a:blip r:embed="rId3" cstate="print"/>
          <a:srcRect/>
          <a:stretch>
            <a:fillRect/>
          </a:stretch>
        </p:blipFill>
        <p:spPr bwMode="auto">
          <a:xfrm>
            <a:off x="4724400" y="1676400"/>
            <a:ext cx="4036337" cy="3468986"/>
          </a:xfrm>
          <a:prstGeom prst="rect">
            <a:avLst/>
          </a:prstGeom>
          <a:noFill/>
        </p:spPr>
      </p:pic>
      <p:sp>
        <p:nvSpPr>
          <p:cNvPr id="8" name="TextBox 7"/>
          <p:cNvSpPr txBox="1"/>
          <p:nvPr/>
        </p:nvSpPr>
        <p:spPr>
          <a:xfrm>
            <a:off x="990600" y="6396335"/>
            <a:ext cx="2688493" cy="461665"/>
          </a:xfrm>
          <a:prstGeom prst="rect">
            <a:avLst/>
          </a:prstGeom>
          <a:noFill/>
        </p:spPr>
        <p:txBody>
          <a:bodyPr wrap="none" rtlCol="0">
            <a:spAutoFit/>
          </a:bodyPr>
          <a:lstStyle/>
          <a:p>
            <a:r>
              <a:rPr lang="en-US" sz="1200" dirty="0" smtClean="0"/>
              <a:t>Sawyer Sommers, M. &amp; Bolton, P., 2001.</a:t>
            </a:r>
          </a:p>
          <a:p>
            <a:endParaRPr lang="en-US" sz="12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iagnostics</a:t>
            </a:r>
            <a:endParaRPr lang="en-US" dirty="0"/>
          </a:p>
        </p:txBody>
      </p:sp>
      <p:sp>
        <p:nvSpPr>
          <p:cNvPr id="3" name="Content Placeholder 2"/>
          <p:cNvSpPr>
            <a:spLocks noGrp="1"/>
          </p:cNvSpPr>
          <p:nvPr>
            <p:ph sz="half" idx="1"/>
          </p:nvPr>
        </p:nvSpPr>
        <p:spPr>
          <a:xfrm>
            <a:off x="152400" y="1371600"/>
            <a:ext cx="4114800" cy="4505849"/>
          </a:xfrm>
        </p:spPr>
        <p:txBody>
          <a:bodyPr/>
          <a:lstStyle/>
          <a:p>
            <a:r>
              <a:rPr lang="en-US" dirty="0" smtClean="0"/>
              <a:t>Elevated WBCs</a:t>
            </a:r>
          </a:p>
          <a:p>
            <a:pPr lvl="1"/>
            <a:r>
              <a:rPr lang="en-US" dirty="0" smtClean="0">
                <a:hlinkClick r:id="rId2" action="ppaction://hlinksldjump" tooltip="Immature neutrophils released by the bone marrow in response to infection."/>
              </a:rPr>
              <a:t>With immature bands</a:t>
            </a:r>
            <a:endParaRPr lang="en-US" dirty="0" smtClean="0"/>
          </a:p>
          <a:p>
            <a:r>
              <a:rPr lang="en-US" dirty="0" smtClean="0"/>
              <a:t>CXR</a:t>
            </a:r>
          </a:p>
          <a:p>
            <a:pPr lvl="1"/>
            <a:r>
              <a:rPr lang="en-US" dirty="0" smtClean="0">
                <a:hlinkClick r:id="rId2" action="ppaction://hlinksldjump" tooltip="fluid in the lungs"/>
              </a:rPr>
              <a:t>Infiltrates</a:t>
            </a:r>
            <a:r>
              <a:rPr lang="en-US" dirty="0" smtClean="0"/>
              <a:t>/</a:t>
            </a:r>
            <a:r>
              <a:rPr lang="en-US" dirty="0" smtClean="0">
                <a:hlinkClick r:id="rId2" action="ppaction://hlinksldjump" tooltip="Adult Respiratory Distress Syndrome a severe form of non-cardiogenic pulmonary edema; carries a 50% mortality rate"/>
              </a:rPr>
              <a:t>ARDS</a:t>
            </a:r>
            <a:endParaRPr lang="en-US" dirty="0" smtClean="0"/>
          </a:p>
          <a:p>
            <a:r>
              <a:rPr lang="en-US" dirty="0" smtClean="0">
                <a:hlinkClick r:id="rId2" action="ppaction://hlinksldjump" tooltip="A blood protein released by the liver in response to inflammation. Increased levels are related to worse mortality."/>
              </a:rPr>
              <a:t>C reactive protein</a:t>
            </a:r>
            <a:endParaRPr lang="en-US" dirty="0" smtClean="0"/>
          </a:p>
          <a:p>
            <a:pPr lvl="1"/>
            <a:r>
              <a:rPr lang="en-US" dirty="0" smtClean="0"/>
              <a:t>Elevated in response to inflammation</a:t>
            </a:r>
          </a:p>
          <a:p>
            <a:r>
              <a:rPr lang="en-US" dirty="0" smtClean="0"/>
              <a:t>ABG</a:t>
            </a:r>
          </a:p>
          <a:p>
            <a:pPr lvl="1"/>
            <a:r>
              <a:rPr lang="en-US" dirty="0" smtClean="0"/>
              <a:t>Early respiratory alkalosis</a:t>
            </a:r>
          </a:p>
          <a:p>
            <a:pPr lvl="1"/>
            <a:r>
              <a:rPr lang="en-US" dirty="0" smtClean="0"/>
              <a:t>Late respiratory/metabolic acidosis</a:t>
            </a:r>
            <a:endParaRPr lang="en-US" dirty="0"/>
          </a:p>
        </p:txBody>
      </p:sp>
      <p:sp>
        <p:nvSpPr>
          <p:cNvPr id="4" name="Content Placeholder 3"/>
          <p:cNvSpPr>
            <a:spLocks noGrp="1"/>
          </p:cNvSpPr>
          <p:nvPr>
            <p:ph sz="half" idx="2"/>
          </p:nvPr>
        </p:nvSpPr>
        <p:spPr>
          <a:xfrm>
            <a:off x="4267200" y="1371600"/>
            <a:ext cx="4114800" cy="3773341"/>
          </a:xfrm>
        </p:spPr>
        <p:txBody>
          <a:bodyPr/>
          <a:lstStyle/>
          <a:p>
            <a:r>
              <a:rPr lang="en-US" dirty="0" smtClean="0"/>
              <a:t>CBC</a:t>
            </a:r>
          </a:p>
          <a:p>
            <a:pPr lvl="1"/>
            <a:r>
              <a:rPr lang="en-US" dirty="0" smtClean="0">
                <a:hlinkClick r:id="rId2" action="ppaction://hlinksldjump" tooltip="Platelets are decreased due to widespread clotting."/>
              </a:rPr>
              <a:t>Thrombocytopenia</a:t>
            </a:r>
            <a:endParaRPr lang="en-US" dirty="0" smtClean="0"/>
          </a:p>
          <a:p>
            <a:r>
              <a:rPr lang="en-US" dirty="0" smtClean="0"/>
              <a:t>Blood Cultures</a:t>
            </a:r>
          </a:p>
          <a:p>
            <a:pPr lvl="1"/>
            <a:r>
              <a:rPr lang="en-US" dirty="0" smtClean="0"/>
              <a:t>To identify organism</a:t>
            </a:r>
          </a:p>
          <a:p>
            <a:r>
              <a:rPr lang="en-US" dirty="0" smtClean="0"/>
              <a:t>Chemistry</a:t>
            </a:r>
          </a:p>
          <a:p>
            <a:pPr lvl="1"/>
            <a:r>
              <a:rPr lang="en-US" dirty="0" smtClean="0">
                <a:hlinkClick r:id="rId2" action="ppaction://hlinksldjump" tooltip="Kidney dysfunction may be due to hypotension and/or hypoperfusion from microemboli"/>
              </a:rPr>
              <a:t>Elevated BUN/creatinine</a:t>
            </a:r>
            <a:endParaRPr lang="en-US" dirty="0" smtClean="0"/>
          </a:p>
          <a:p>
            <a:pPr lvl="1"/>
            <a:r>
              <a:rPr lang="en-US" dirty="0" smtClean="0">
                <a:hlinkClick r:id="rId2" action="ppaction://hlinksldjump" tooltip="Blood glucose elevates due to the stress response but hyperglycemia impaires the WBCs ability to kill bacteria."/>
              </a:rPr>
              <a:t>Hyperglycemia</a:t>
            </a:r>
            <a:endParaRPr lang="en-US" dirty="0" smtClean="0"/>
          </a:p>
          <a:p>
            <a:pPr lvl="1"/>
            <a:r>
              <a:rPr lang="en-US" dirty="0" smtClean="0">
                <a:hlinkClick r:id="rId2" action="ppaction://hlinksldjump" tooltip="Liver dysfunction may be due to hypotension and/or hypoperfusion."/>
              </a:rPr>
              <a:t>Elevated LFTs</a:t>
            </a:r>
            <a:endParaRPr lang="en-US" dirty="0" smtClean="0"/>
          </a:p>
          <a:p>
            <a:pPr lvl="1"/>
            <a:r>
              <a:rPr lang="en-US" dirty="0" smtClean="0">
                <a:hlinkClick r:id="rId2" action="ppaction://hlinksldjump" tooltip="Lactate levels rise due to anaerobic metabolism of cells due to hypoperfusion. Higher levels of lactate are related to worse outcomes."/>
              </a:rPr>
              <a:t>Elevated lactate</a:t>
            </a:r>
            <a:endParaRPr lang="en-US" dirty="0"/>
          </a:p>
        </p:txBody>
      </p:sp>
      <p:sp>
        <p:nvSpPr>
          <p:cNvPr id="5" name="TextBox 4"/>
          <p:cNvSpPr txBox="1"/>
          <p:nvPr/>
        </p:nvSpPr>
        <p:spPr>
          <a:xfrm>
            <a:off x="1143000" y="6396335"/>
            <a:ext cx="2688493" cy="461665"/>
          </a:xfrm>
          <a:prstGeom prst="rect">
            <a:avLst/>
          </a:prstGeom>
          <a:noFill/>
        </p:spPr>
        <p:txBody>
          <a:bodyPr wrap="none" rtlCol="0">
            <a:spAutoFit/>
          </a:bodyPr>
          <a:lstStyle/>
          <a:p>
            <a:r>
              <a:rPr lang="en-US" sz="1200" dirty="0" smtClean="0"/>
              <a:t>Sawyer Sommers, M. &amp; Bolton, P., 2001.</a:t>
            </a:r>
          </a:p>
          <a:p>
            <a:endParaRPr lang="en-US" sz="1200" dirty="0"/>
          </a:p>
        </p:txBody>
      </p:sp>
      <p:pic>
        <p:nvPicPr>
          <p:cNvPr id="6" name="Picture 2" descr="C:\Users\michelle\AppData\Local\Microsoft\Windows\Temporary Internet Files\Content.IE5\MMRUL0XO\MCHM00245_0000[1].wmf"/>
          <p:cNvPicPr>
            <a:picLocks noChangeAspect="1" noChangeArrowheads="1"/>
          </p:cNvPicPr>
          <p:nvPr/>
        </p:nvPicPr>
        <p:blipFill>
          <a:blip r:embed="rId3" cstate="print"/>
          <a:srcRect/>
          <a:stretch>
            <a:fillRect/>
          </a:stretch>
        </p:blipFill>
        <p:spPr bwMode="auto">
          <a:xfrm>
            <a:off x="7391400" y="228600"/>
            <a:ext cx="1752600" cy="3452637"/>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381000" y="1600201"/>
            <a:ext cx="8382000" cy="4973669"/>
          </a:xfrm>
        </p:spPr>
        <p:txBody>
          <a:bodyPr/>
          <a:lstStyle/>
          <a:p>
            <a:r>
              <a:rPr lang="en-US" dirty="0" smtClean="0"/>
              <a:t>“A bundle is defined as a group of interventions related to a disease process that, when implemented together, result in better outcomes than when implemented individually.” (</a:t>
            </a:r>
            <a:r>
              <a:rPr lang="en-US" dirty="0" smtClean="0"/>
              <a:t>IHI.org, 2005) </a:t>
            </a:r>
            <a:r>
              <a:rPr lang="en-US" dirty="0" smtClean="0"/>
              <a:t>The Severe Sepsis Bundles are designed to allow teams to follow the timing, sequence, and goals of the individual elements of care, in order to achieve the goal of a 25 percent reduction in mortality from severe sepsis </a:t>
            </a:r>
            <a:r>
              <a:rPr lang="en-US" sz="1200" dirty="0" smtClean="0"/>
              <a:t>(Surviving Sepsis Campaign, n.d.).</a:t>
            </a:r>
          </a:p>
          <a:p>
            <a:endParaRPr lang="en-US" dirty="0"/>
          </a:p>
        </p:txBody>
      </p:sp>
      <p:pic>
        <p:nvPicPr>
          <p:cNvPr id="5" name="Picture 2" descr="C:\Users\michelle\AppData\Local\Microsoft\Windows\Temporary Internet Files\Content.IE5\7JW1TU0G\MCj04324230000[1].wmf"/>
          <p:cNvPicPr>
            <a:picLocks noChangeAspect="1" noChangeArrowheads="1"/>
          </p:cNvPicPr>
          <p:nvPr/>
        </p:nvPicPr>
        <p:blipFill>
          <a:blip r:embed="rId2" cstate="print"/>
          <a:srcRect/>
          <a:stretch>
            <a:fillRect/>
          </a:stretch>
        </p:blipFill>
        <p:spPr bwMode="auto">
          <a:xfrm>
            <a:off x="7315200" y="48512"/>
            <a:ext cx="1600200" cy="147548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TextBox 3"/>
          <p:cNvSpPr txBox="1"/>
          <p:nvPr/>
        </p:nvSpPr>
        <p:spPr>
          <a:xfrm>
            <a:off x="990600" y="6627167"/>
            <a:ext cx="5562600" cy="461665"/>
          </a:xfrm>
          <a:prstGeom prst="rect">
            <a:avLst/>
          </a:prstGeom>
          <a:noFill/>
        </p:spPr>
        <p:txBody>
          <a:bodyPr wrap="square" rtlCol="0">
            <a:spAutoFit/>
          </a:bodyPr>
          <a:lstStyle/>
          <a:p>
            <a:r>
              <a:rPr lang="en-US" sz="1200" dirty="0" smtClean="0"/>
              <a:t>Dellinger,  R. et al., 2008. </a:t>
            </a:r>
          </a:p>
          <a:p>
            <a:endParaRPr lang="en-US" sz="1200" dirty="0"/>
          </a:p>
        </p:txBody>
      </p:sp>
      <p:sp>
        <p:nvSpPr>
          <p:cNvPr id="5" name="Content Placeholder 2"/>
          <p:cNvSpPr>
            <a:spLocks noGrp="1"/>
          </p:cNvSpPr>
          <p:nvPr>
            <p:ph idx="1"/>
          </p:nvPr>
        </p:nvSpPr>
        <p:spPr>
          <a:xfrm>
            <a:off x="304800" y="1066800"/>
            <a:ext cx="8686800" cy="4912114"/>
          </a:xfrm>
        </p:spPr>
        <p:txBody>
          <a:bodyPr/>
          <a:lstStyle/>
          <a:p>
            <a:r>
              <a:rPr lang="en-US" dirty="0" smtClean="0"/>
              <a:t>Sepsis Resuscitation Bundle </a:t>
            </a:r>
            <a:r>
              <a:rPr lang="en-US" sz="2400" dirty="0" smtClean="0"/>
              <a:t>(begin in the first six hours)</a:t>
            </a:r>
            <a:endParaRPr lang="en-US" dirty="0" smtClean="0"/>
          </a:p>
          <a:p>
            <a:pPr lvl="1"/>
            <a:r>
              <a:rPr lang="en-US" sz="2000" dirty="0" smtClean="0"/>
              <a:t>Serum lactate</a:t>
            </a:r>
          </a:p>
          <a:p>
            <a:pPr lvl="1"/>
            <a:r>
              <a:rPr lang="en-US" sz="2000" dirty="0" smtClean="0"/>
              <a:t> blood cultures</a:t>
            </a:r>
          </a:p>
          <a:p>
            <a:pPr lvl="1"/>
            <a:r>
              <a:rPr lang="en-US" sz="2000" dirty="0" smtClean="0"/>
              <a:t>Antibiotics w/in 3 hrs</a:t>
            </a:r>
          </a:p>
          <a:p>
            <a:pPr lvl="1"/>
            <a:r>
              <a:rPr lang="en-US" sz="2000" dirty="0" smtClean="0"/>
              <a:t>Fluids &amp; vasopressors</a:t>
            </a:r>
          </a:p>
          <a:p>
            <a:pPr lvl="1"/>
            <a:r>
              <a:rPr lang="en-US" sz="2000" dirty="0" smtClean="0">
                <a:hlinkClick r:id="rId2" action="ppaction://hlinksldjump" tooltip="CVP is central venous pressure; it is measured off of a central line and indicates fluid volume. The SCVO2 is the oxygen saturation of the venous blood that is returning to the heart. Normally it should be about 75%."/>
              </a:rPr>
              <a:t>CVP ≥8, ScvO₂ ≥ 70%</a:t>
            </a:r>
            <a:endParaRPr lang="en-US" sz="2000" dirty="0" smtClean="0"/>
          </a:p>
          <a:p>
            <a:pPr lvl="1"/>
            <a:endParaRPr lang="en-US" sz="2000" dirty="0" smtClean="0"/>
          </a:p>
          <a:p>
            <a:r>
              <a:rPr lang="en-US" dirty="0" smtClean="0"/>
              <a:t>Sepsis Management Bundle</a:t>
            </a:r>
          </a:p>
          <a:p>
            <a:pPr lvl="1"/>
            <a:r>
              <a:rPr lang="en-US" sz="2000" dirty="0" smtClean="0"/>
              <a:t>Steroids</a:t>
            </a:r>
          </a:p>
          <a:p>
            <a:pPr lvl="1"/>
            <a:r>
              <a:rPr lang="en-US" sz="2000" dirty="0" smtClean="0">
                <a:hlinkClick r:id="rId2" action="ppaction://hlinksldjump" tooltip="Drotrecogin alfa (activated), recombinant human activated protein C. Replaces the depleted APC found in septic patients."/>
              </a:rPr>
              <a:t>Xigris</a:t>
            </a:r>
            <a:endParaRPr lang="en-US" sz="2000" dirty="0" smtClean="0"/>
          </a:p>
          <a:p>
            <a:pPr lvl="1"/>
            <a:r>
              <a:rPr lang="en-US" sz="2000" dirty="0" smtClean="0"/>
              <a:t>Glucose control</a:t>
            </a:r>
          </a:p>
          <a:p>
            <a:pPr lvl="1"/>
            <a:r>
              <a:rPr lang="en-US" sz="2000" dirty="0" smtClean="0"/>
              <a:t>Plateau pressures &lt; 30cm H₂O for mechanically ventilated patients</a:t>
            </a:r>
          </a:p>
          <a:p>
            <a:endParaRPr lang="en-US" dirty="0"/>
          </a:p>
        </p:txBody>
      </p:sp>
      <p:sp>
        <p:nvSpPr>
          <p:cNvPr id="6" name="TextBox 5"/>
          <p:cNvSpPr txBox="1"/>
          <p:nvPr/>
        </p:nvSpPr>
        <p:spPr>
          <a:xfrm>
            <a:off x="990600" y="5638800"/>
            <a:ext cx="6781800" cy="1292662"/>
          </a:xfrm>
          <a:prstGeom prst="rect">
            <a:avLst/>
          </a:prstGeom>
          <a:noFill/>
        </p:spPr>
        <p:txBody>
          <a:bodyPr wrap="square" rtlCol="0">
            <a:spAutoFit/>
          </a:bodyPr>
          <a:lstStyle/>
          <a:p>
            <a:r>
              <a:rPr lang="en-US" sz="1200" dirty="0" smtClean="0"/>
              <a:t>For more detailed information on sepsis bundles, the reader is encouraged to visit the following web sites:</a:t>
            </a:r>
          </a:p>
          <a:p>
            <a:r>
              <a:rPr lang="en-US" sz="1200" dirty="0" smtClean="0">
                <a:hlinkClick r:id="rId3"/>
              </a:rPr>
              <a:t>http://www.survivingsepsis.org/Bundles/Pages/default.aspx</a:t>
            </a:r>
            <a:endParaRPr lang="en-US" sz="1200" dirty="0" smtClean="0"/>
          </a:p>
          <a:p>
            <a:r>
              <a:rPr lang="en-US" sz="1200" dirty="0" smtClean="0">
                <a:hlinkClick r:id="rId4"/>
              </a:rPr>
              <a:t>http://guidelines.gov/summary/summary.aspx?doc_id=12231&amp;nbr=006316&amp;string=sepsis</a:t>
            </a:r>
            <a:endParaRPr lang="en-US" sz="1200" dirty="0" smtClean="0"/>
          </a:p>
          <a:p>
            <a:r>
              <a:rPr lang="en-US" sz="1200" dirty="0" smtClean="0">
                <a:hlinkClick r:id="rId5"/>
              </a:rPr>
              <a:t>http://www.ihi.org/IHI/Topics/CriticalCare/Sepsis/</a:t>
            </a:r>
            <a:endParaRPr lang="en-US" sz="1200" dirty="0" smtClean="0"/>
          </a:p>
          <a:p>
            <a:endParaRPr lang="en-US" sz="1200" dirty="0" smtClean="0"/>
          </a:p>
          <a:p>
            <a:endParaRPr lang="en-US" dirty="0"/>
          </a:p>
        </p:txBody>
      </p:sp>
      <p:pic>
        <p:nvPicPr>
          <p:cNvPr id="7" name="Picture 2" descr="C:\Users\michelle\AppData\Local\Microsoft\Windows\Temporary Internet Files\Content.IE5\7JW1TU0G\MCj04324230000[1].wmf"/>
          <p:cNvPicPr>
            <a:picLocks noChangeAspect="1" noChangeArrowheads="1"/>
          </p:cNvPicPr>
          <p:nvPr/>
        </p:nvPicPr>
        <p:blipFill>
          <a:blip r:embed="rId6" cstate="print"/>
          <a:srcRect/>
          <a:stretch>
            <a:fillRect/>
          </a:stretch>
        </p:blipFill>
        <p:spPr bwMode="auto">
          <a:xfrm>
            <a:off x="7696200" y="48513"/>
            <a:ext cx="1219200" cy="112418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82000" cy="664797"/>
          </a:xfrm>
        </p:spPr>
        <p:txBody>
          <a:bodyPr/>
          <a:lstStyle/>
          <a:p>
            <a:r>
              <a:rPr lang="en-US" dirty="0" smtClean="0"/>
              <a:t>Menu </a:t>
            </a:r>
            <a:endParaRPr lang="en-US" dirty="0"/>
          </a:p>
        </p:txBody>
      </p:sp>
      <p:sp>
        <p:nvSpPr>
          <p:cNvPr id="4" name="Rectangle 3">
            <a:hlinkClick r:id="rId2" action="ppaction://hlinksldjump"/>
          </p:cNvPr>
          <p:cNvSpPr/>
          <p:nvPr/>
        </p:nvSpPr>
        <p:spPr bwMode="auto">
          <a:xfrm>
            <a:off x="685800" y="1524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Definitions</a:t>
            </a:r>
          </a:p>
        </p:txBody>
      </p:sp>
      <p:sp>
        <p:nvSpPr>
          <p:cNvPr id="7" name="Rectangle 6">
            <a:hlinkClick r:id="rId3" action="ppaction://hlinksldjump"/>
          </p:cNvPr>
          <p:cNvSpPr/>
          <p:nvPr/>
        </p:nvSpPr>
        <p:spPr bwMode="auto">
          <a:xfrm>
            <a:off x="685800" y="5334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Acute organ dysfunction</a:t>
            </a:r>
          </a:p>
        </p:txBody>
      </p:sp>
      <p:sp>
        <p:nvSpPr>
          <p:cNvPr id="8" name="Rectangle 7">
            <a:hlinkClick r:id="rId4" action="ppaction://hlinksldjump"/>
          </p:cNvPr>
          <p:cNvSpPr/>
          <p:nvPr/>
        </p:nvSpPr>
        <p:spPr bwMode="auto">
          <a:xfrm>
            <a:off x="6019800" y="1524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Genetics </a:t>
            </a:r>
          </a:p>
        </p:txBody>
      </p:sp>
      <p:sp>
        <p:nvSpPr>
          <p:cNvPr id="9" name="Rectangle 8">
            <a:hlinkClick r:id="rId5" action="ppaction://hlinksldjump"/>
          </p:cNvPr>
          <p:cNvSpPr/>
          <p:nvPr/>
        </p:nvSpPr>
        <p:spPr bwMode="auto">
          <a:xfrm>
            <a:off x="6019800" y="5334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References</a:t>
            </a:r>
          </a:p>
        </p:txBody>
      </p:sp>
      <p:sp>
        <p:nvSpPr>
          <p:cNvPr id="11" name="Rectangle 10">
            <a:hlinkClick r:id="rId6" action="ppaction://hlinksldjump"/>
          </p:cNvPr>
          <p:cNvSpPr/>
          <p:nvPr/>
        </p:nvSpPr>
        <p:spPr bwMode="auto">
          <a:xfrm>
            <a:off x="3429000" y="3810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Nursing roles</a:t>
            </a:r>
          </a:p>
        </p:txBody>
      </p:sp>
      <p:sp>
        <p:nvSpPr>
          <p:cNvPr id="12" name="Rectangle 11">
            <a:hlinkClick r:id="rId7" action="ppaction://hlinksldjump"/>
          </p:cNvPr>
          <p:cNvSpPr/>
          <p:nvPr/>
        </p:nvSpPr>
        <p:spPr bwMode="auto">
          <a:xfrm>
            <a:off x="685800" y="2286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Inflammation</a:t>
            </a:r>
          </a:p>
        </p:txBody>
      </p:sp>
      <p:sp>
        <p:nvSpPr>
          <p:cNvPr id="13" name="Rectangle 12">
            <a:hlinkClick r:id="rId8" action="ppaction://hlinksldjump"/>
          </p:cNvPr>
          <p:cNvSpPr/>
          <p:nvPr/>
        </p:nvSpPr>
        <p:spPr bwMode="auto">
          <a:xfrm>
            <a:off x="3429000" y="2286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Treatment</a:t>
            </a:r>
          </a:p>
        </p:txBody>
      </p:sp>
      <p:sp>
        <p:nvSpPr>
          <p:cNvPr id="14" name="Rectangle 13">
            <a:hlinkClick r:id="rId9" action="ppaction://hlinksldjump"/>
          </p:cNvPr>
          <p:cNvSpPr/>
          <p:nvPr/>
        </p:nvSpPr>
        <p:spPr bwMode="auto">
          <a:xfrm>
            <a:off x="685800" y="3048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Coagulation</a:t>
            </a:r>
          </a:p>
        </p:txBody>
      </p:sp>
      <p:sp>
        <p:nvSpPr>
          <p:cNvPr id="15" name="Rectangle 14">
            <a:hlinkClick r:id="rId10" action="ppaction://hlinksldjump"/>
          </p:cNvPr>
          <p:cNvSpPr/>
          <p:nvPr/>
        </p:nvSpPr>
        <p:spPr bwMode="auto">
          <a:xfrm>
            <a:off x="6019800" y="3810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Case study 1 Review</a:t>
            </a:r>
          </a:p>
        </p:txBody>
      </p:sp>
      <p:sp>
        <p:nvSpPr>
          <p:cNvPr id="16" name="Rectangle 15">
            <a:hlinkClick r:id="rId11" action="ppaction://hlinksldjump"/>
          </p:cNvPr>
          <p:cNvSpPr/>
          <p:nvPr/>
        </p:nvSpPr>
        <p:spPr bwMode="auto">
          <a:xfrm>
            <a:off x="6019800" y="4572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Case study 2 Review</a:t>
            </a:r>
          </a:p>
        </p:txBody>
      </p:sp>
      <p:sp>
        <p:nvSpPr>
          <p:cNvPr id="18" name="Rectangle 17">
            <a:hlinkClick r:id="rId12" action="ppaction://hlinksldjump"/>
          </p:cNvPr>
          <p:cNvSpPr/>
          <p:nvPr/>
        </p:nvSpPr>
        <p:spPr bwMode="auto">
          <a:xfrm>
            <a:off x="685800" y="762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Objectives</a:t>
            </a:r>
          </a:p>
        </p:txBody>
      </p:sp>
      <p:sp>
        <p:nvSpPr>
          <p:cNvPr id="19" name="Rectangle 18">
            <a:hlinkClick r:id="rId13" action="ppaction://hlinksldjump"/>
          </p:cNvPr>
          <p:cNvSpPr/>
          <p:nvPr/>
        </p:nvSpPr>
        <p:spPr bwMode="auto">
          <a:xfrm>
            <a:off x="685800" y="3810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Impaired Fibrinolysis</a:t>
            </a:r>
          </a:p>
        </p:txBody>
      </p:sp>
      <p:sp>
        <p:nvSpPr>
          <p:cNvPr id="20" name="Rectangle 19">
            <a:hlinkClick r:id="rId14" action="ppaction://hlinksldjump"/>
          </p:cNvPr>
          <p:cNvSpPr/>
          <p:nvPr/>
        </p:nvSpPr>
        <p:spPr bwMode="auto">
          <a:xfrm>
            <a:off x="685800" y="4572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Endothelial dysfunction</a:t>
            </a:r>
          </a:p>
        </p:txBody>
      </p:sp>
      <p:sp>
        <p:nvSpPr>
          <p:cNvPr id="21" name="Rectangle 20">
            <a:hlinkClick r:id="rId15" action="ppaction://hlinksldjump"/>
          </p:cNvPr>
          <p:cNvSpPr/>
          <p:nvPr/>
        </p:nvSpPr>
        <p:spPr bwMode="auto">
          <a:xfrm>
            <a:off x="3429000" y="762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Signs and symptoms</a:t>
            </a:r>
          </a:p>
        </p:txBody>
      </p:sp>
      <p:sp>
        <p:nvSpPr>
          <p:cNvPr id="22" name="Rectangle 21">
            <a:hlinkClick r:id="rId16" action="ppaction://hlinksldjump"/>
          </p:cNvPr>
          <p:cNvSpPr/>
          <p:nvPr/>
        </p:nvSpPr>
        <p:spPr bwMode="auto">
          <a:xfrm>
            <a:off x="3429000" y="1524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Diagnostics</a:t>
            </a:r>
          </a:p>
        </p:txBody>
      </p:sp>
      <p:sp>
        <p:nvSpPr>
          <p:cNvPr id="23" name="Rectangle 22">
            <a:hlinkClick r:id="rId17" action="ppaction://hlinksldjump"/>
          </p:cNvPr>
          <p:cNvSpPr/>
          <p:nvPr/>
        </p:nvSpPr>
        <p:spPr bwMode="auto">
          <a:xfrm>
            <a:off x="3429000" y="3048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Xigris</a:t>
            </a:r>
          </a:p>
        </p:txBody>
      </p:sp>
      <p:sp>
        <p:nvSpPr>
          <p:cNvPr id="24" name="Rectangle 23">
            <a:hlinkClick r:id="rId18" action="ppaction://hlinksldjump"/>
          </p:cNvPr>
          <p:cNvSpPr/>
          <p:nvPr/>
        </p:nvSpPr>
        <p:spPr bwMode="auto">
          <a:xfrm>
            <a:off x="6019800" y="762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Vulnerable populations</a:t>
            </a:r>
          </a:p>
        </p:txBody>
      </p:sp>
      <p:sp>
        <p:nvSpPr>
          <p:cNvPr id="25" name="Rectangle 24">
            <a:hlinkClick r:id="rId19" action="ppaction://hlinksldjump"/>
          </p:cNvPr>
          <p:cNvSpPr/>
          <p:nvPr/>
        </p:nvSpPr>
        <p:spPr bwMode="auto">
          <a:xfrm>
            <a:off x="6019800" y="2286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Aging</a:t>
            </a:r>
          </a:p>
        </p:txBody>
      </p:sp>
      <p:sp>
        <p:nvSpPr>
          <p:cNvPr id="26" name="Rectangle 25">
            <a:hlinkClick r:id="rId20" action="ppaction://hlinksldjump"/>
          </p:cNvPr>
          <p:cNvSpPr/>
          <p:nvPr/>
        </p:nvSpPr>
        <p:spPr bwMode="auto">
          <a:xfrm>
            <a:off x="6019800" y="3048000"/>
            <a:ext cx="22860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Stress</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 for  review</a:t>
            </a:r>
            <a:endParaRPr lang="en-US" dirty="0"/>
          </a:p>
        </p:txBody>
      </p:sp>
      <p:sp>
        <p:nvSpPr>
          <p:cNvPr id="10" name="Rectangle 9"/>
          <p:cNvSpPr/>
          <p:nvPr/>
        </p:nvSpPr>
        <p:spPr bwMode="auto">
          <a:xfrm>
            <a:off x="1524000" y="12954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11" name="Rectangle 10"/>
          <p:cNvSpPr/>
          <p:nvPr/>
        </p:nvSpPr>
        <p:spPr bwMode="auto">
          <a:xfrm>
            <a:off x="381000" y="28956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12" name="Rectangle 11"/>
          <p:cNvSpPr/>
          <p:nvPr/>
        </p:nvSpPr>
        <p:spPr bwMode="auto">
          <a:xfrm>
            <a:off x="1524000" y="28956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13" name="TextBox 12"/>
          <p:cNvSpPr txBox="1"/>
          <p:nvPr/>
        </p:nvSpPr>
        <p:spPr>
          <a:xfrm>
            <a:off x="1143000" y="1295400"/>
            <a:ext cx="386644" cy="369332"/>
          </a:xfrm>
          <a:prstGeom prst="rect">
            <a:avLst/>
          </a:prstGeom>
          <a:noFill/>
        </p:spPr>
        <p:txBody>
          <a:bodyPr wrap="none" rtlCol="0">
            <a:spAutoFit/>
          </a:bodyPr>
          <a:lstStyle/>
          <a:p>
            <a:r>
              <a:rPr lang="en-US" dirty="0" smtClean="0"/>
              <a:t>or</a:t>
            </a:r>
            <a:endParaRPr lang="en-US" dirty="0"/>
          </a:p>
        </p:txBody>
      </p:sp>
      <p:sp>
        <p:nvSpPr>
          <p:cNvPr id="14" name="TextBox 13"/>
          <p:cNvSpPr txBox="1"/>
          <p:nvPr/>
        </p:nvSpPr>
        <p:spPr>
          <a:xfrm>
            <a:off x="1066800" y="2895600"/>
            <a:ext cx="386644" cy="369332"/>
          </a:xfrm>
          <a:prstGeom prst="rect">
            <a:avLst/>
          </a:prstGeom>
          <a:noFill/>
        </p:spPr>
        <p:txBody>
          <a:bodyPr wrap="square" rtlCol="0">
            <a:spAutoFit/>
          </a:bodyPr>
          <a:lstStyle/>
          <a:p>
            <a:r>
              <a:rPr lang="en-US" dirty="0" smtClean="0"/>
              <a:t>or</a:t>
            </a:r>
            <a:endParaRPr lang="en-US" dirty="0"/>
          </a:p>
        </p:txBody>
      </p:sp>
      <p:sp>
        <p:nvSpPr>
          <p:cNvPr id="15" name="TextBox 14"/>
          <p:cNvSpPr txBox="1"/>
          <p:nvPr/>
        </p:nvSpPr>
        <p:spPr>
          <a:xfrm>
            <a:off x="2057400" y="990600"/>
            <a:ext cx="5334000" cy="923330"/>
          </a:xfrm>
          <a:prstGeom prst="rect">
            <a:avLst/>
          </a:prstGeom>
          <a:noFill/>
        </p:spPr>
        <p:txBody>
          <a:bodyPr wrap="square" rtlCol="0">
            <a:spAutoFit/>
          </a:bodyPr>
          <a:lstStyle/>
          <a:p>
            <a:r>
              <a:rPr lang="en-US" dirty="0" smtClean="0"/>
              <a:t>Tachycardia, hypotension and tachypnea are all symptoms that may be present in the patient with severe sepsis.</a:t>
            </a:r>
            <a:endParaRPr lang="en-US" dirty="0"/>
          </a:p>
        </p:txBody>
      </p:sp>
      <p:sp>
        <p:nvSpPr>
          <p:cNvPr id="18" name="Rectangle 17"/>
          <p:cNvSpPr/>
          <p:nvPr/>
        </p:nvSpPr>
        <p:spPr bwMode="auto">
          <a:xfrm>
            <a:off x="381000" y="42672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19" name="Rectangle 18"/>
          <p:cNvSpPr/>
          <p:nvPr/>
        </p:nvSpPr>
        <p:spPr bwMode="auto">
          <a:xfrm>
            <a:off x="1600200" y="42672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20" name="TextBox 19"/>
          <p:cNvSpPr txBox="1"/>
          <p:nvPr/>
        </p:nvSpPr>
        <p:spPr>
          <a:xfrm>
            <a:off x="1066800" y="4267200"/>
            <a:ext cx="386644" cy="369332"/>
          </a:xfrm>
          <a:prstGeom prst="rect">
            <a:avLst/>
          </a:prstGeom>
          <a:noFill/>
        </p:spPr>
        <p:txBody>
          <a:bodyPr wrap="square" rtlCol="0">
            <a:spAutoFit/>
          </a:bodyPr>
          <a:lstStyle/>
          <a:p>
            <a:r>
              <a:rPr lang="en-US" dirty="0" smtClean="0"/>
              <a:t>or</a:t>
            </a:r>
            <a:endParaRPr lang="en-US" dirty="0"/>
          </a:p>
        </p:txBody>
      </p:sp>
      <p:sp>
        <p:nvSpPr>
          <p:cNvPr id="22" name="TextBox 21"/>
          <p:cNvSpPr txBox="1"/>
          <p:nvPr/>
        </p:nvSpPr>
        <p:spPr>
          <a:xfrm>
            <a:off x="2286000" y="4191000"/>
            <a:ext cx="6324600" cy="369332"/>
          </a:xfrm>
          <a:prstGeom prst="rect">
            <a:avLst/>
          </a:prstGeom>
          <a:noFill/>
        </p:spPr>
        <p:txBody>
          <a:bodyPr wrap="square" rtlCol="0">
            <a:spAutoFit/>
          </a:bodyPr>
          <a:lstStyle/>
          <a:p>
            <a:r>
              <a:rPr lang="en-US" dirty="0" smtClean="0"/>
              <a:t>In the Sepsis resuscitation bundle, patients should receive Xigris.  </a:t>
            </a:r>
            <a:endParaRPr lang="en-US" dirty="0"/>
          </a:p>
        </p:txBody>
      </p:sp>
      <p:sp>
        <p:nvSpPr>
          <p:cNvPr id="23" name="Rounded Rectangle 22"/>
          <p:cNvSpPr/>
          <p:nvPr/>
        </p:nvSpPr>
        <p:spPr bwMode="auto">
          <a:xfrm>
            <a:off x="1447800" y="1905000"/>
            <a:ext cx="2362200" cy="685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ysClr val="windowText" lastClr="000000"/>
                </a:solidFill>
                <a:latin typeface="Segoe" pitchFamily="34" charset="0"/>
              </a:rPr>
              <a:t>Correct! These are sometimes the first symptoms that may alert us to severe sepsis.</a:t>
            </a:r>
          </a:p>
        </p:txBody>
      </p:sp>
      <p:sp>
        <p:nvSpPr>
          <p:cNvPr id="24" name="Rounded Rectangle 23"/>
          <p:cNvSpPr/>
          <p:nvPr/>
        </p:nvSpPr>
        <p:spPr bwMode="auto">
          <a:xfrm>
            <a:off x="4038600" y="1905000"/>
            <a:ext cx="2438400" cy="685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pitchFamily="34" charset="0"/>
              </a:rPr>
              <a:t>Sorry. These are sometimes the first symptoms that may alert us to severe sepsis. </a:t>
            </a:r>
          </a:p>
        </p:txBody>
      </p:sp>
      <p:sp>
        <p:nvSpPr>
          <p:cNvPr id="25" name="Rounded Rectangle 24"/>
          <p:cNvSpPr/>
          <p:nvPr/>
        </p:nvSpPr>
        <p:spPr bwMode="auto">
          <a:xfrm>
            <a:off x="1524000" y="3352800"/>
            <a:ext cx="23622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pitchFamily="34" charset="0"/>
              </a:rPr>
              <a:t>Sorry, this is false. Respiratory acidosis occurs from elevated CO₂ , hyperventilation will result in alkalosis</a:t>
            </a:r>
          </a:p>
        </p:txBody>
      </p:sp>
      <p:sp>
        <p:nvSpPr>
          <p:cNvPr id="26" name="Rounded Rectangle 25"/>
          <p:cNvSpPr/>
          <p:nvPr/>
        </p:nvSpPr>
        <p:spPr bwMode="auto">
          <a:xfrm>
            <a:off x="4038600" y="3352800"/>
            <a:ext cx="22860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pitchFamily="34" charset="0"/>
              </a:rPr>
              <a:t>Correct! The patient will develop respiratory alkalosis when they hyperventilate</a:t>
            </a:r>
            <a:r>
              <a:rPr lang="en-US" sz="1200" dirty="0" smtClean="0">
                <a:solidFill>
                  <a:srgbClr val="FFFFFF"/>
                </a:solidFill>
                <a:latin typeface="Segoe" pitchFamily="34" charset="0"/>
              </a:rPr>
              <a:t>.</a:t>
            </a:r>
          </a:p>
        </p:txBody>
      </p:sp>
      <p:sp>
        <p:nvSpPr>
          <p:cNvPr id="27" name="Rounded Rectangle 26"/>
          <p:cNvSpPr/>
          <p:nvPr/>
        </p:nvSpPr>
        <p:spPr bwMode="auto">
          <a:xfrm>
            <a:off x="4038600" y="4876800"/>
            <a:ext cx="23622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pitchFamily="34" charset="0"/>
              </a:rPr>
              <a:t>Correct! Patients must be carefully screened for this treatment.</a:t>
            </a:r>
          </a:p>
        </p:txBody>
      </p:sp>
      <p:sp>
        <p:nvSpPr>
          <p:cNvPr id="28" name="Rounded Rectangle 27"/>
          <p:cNvSpPr/>
          <p:nvPr/>
        </p:nvSpPr>
        <p:spPr bwMode="auto">
          <a:xfrm>
            <a:off x="1447800" y="4876800"/>
            <a:ext cx="22860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pitchFamily="34" charset="0"/>
              </a:rPr>
              <a:t>Sorry. Not every patient should receive Xigris. They must meet specific criteria.</a:t>
            </a:r>
          </a:p>
        </p:txBody>
      </p:sp>
      <p:sp>
        <p:nvSpPr>
          <p:cNvPr id="29" name="Rectangle 28"/>
          <p:cNvSpPr/>
          <p:nvPr/>
        </p:nvSpPr>
        <p:spPr bwMode="auto">
          <a:xfrm>
            <a:off x="457200" y="12954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pic>
        <p:nvPicPr>
          <p:cNvPr id="4098" name="Picture 2" descr="C:\Users\michelle\AppData\Local\Microsoft\Windows\Temporary Internet Files\Content.IE5\COORZG20\MCj03261840000[1].wmf"/>
          <p:cNvPicPr>
            <a:picLocks noChangeAspect="1" noChangeArrowheads="1"/>
          </p:cNvPicPr>
          <p:nvPr/>
        </p:nvPicPr>
        <p:blipFill>
          <a:blip r:embed="rId2" cstate="print"/>
          <a:srcRect/>
          <a:stretch>
            <a:fillRect/>
          </a:stretch>
        </p:blipFill>
        <p:spPr bwMode="auto">
          <a:xfrm>
            <a:off x="7112381" y="0"/>
            <a:ext cx="1879219" cy="1981200"/>
          </a:xfrm>
          <a:prstGeom prst="rect">
            <a:avLst/>
          </a:prstGeom>
          <a:noFill/>
        </p:spPr>
      </p:pic>
      <p:sp>
        <p:nvSpPr>
          <p:cNvPr id="32" name="TextBox 31"/>
          <p:cNvSpPr txBox="1"/>
          <p:nvPr/>
        </p:nvSpPr>
        <p:spPr>
          <a:xfrm>
            <a:off x="2286000" y="2895600"/>
            <a:ext cx="5928931" cy="369332"/>
          </a:xfrm>
          <a:prstGeom prst="rect">
            <a:avLst/>
          </a:prstGeom>
          <a:noFill/>
        </p:spPr>
        <p:txBody>
          <a:bodyPr wrap="none" rtlCol="0">
            <a:spAutoFit/>
          </a:bodyPr>
          <a:lstStyle/>
          <a:p>
            <a:r>
              <a:rPr lang="en-US" dirty="0" smtClean="0"/>
              <a:t>Respiratory acidosis occurs when the patient hyperventilates.</a:t>
            </a:r>
            <a:endParaRPr lang="en-US"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ox(in)">
                                      <p:cBhvr>
                                        <p:cTn id="19" dur="500"/>
                                        <p:tgtEl>
                                          <p:spTgt spid="28"/>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nextCondLst>
                <p:cond evt="onClick" delay="0">
                  <p:tgtEl>
                    <p:spTgt spid="29"/>
                  </p:tgtEl>
                </p:cond>
              </p:nextCondLst>
            </p:seq>
          </p:childTnLst>
        </p:cTn>
      </p:par>
    </p:tnLst>
    <p:bldLst>
      <p:bldP spid="23" grpId="0" animBg="1"/>
      <p:bldP spid="23" grpId="1" animBg="1"/>
      <p:bldP spid="24" grpId="0" animBg="1"/>
      <p:bldP spid="25" grpId="0" animBg="1"/>
      <p:bldP spid="26"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Xigris (Drotrecogin alfa activated)</a:t>
            </a:r>
            <a:endParaRPr lang="en-US" dirty="0"/>
          </a:p>
        </p:txBody>
      </p:sp>
      <p:pic>
        <p:nvPicPr>
          <p:cNvPr id="5" name="Picture 3" descr="j0442421.jpg"/>
          <p:cNvPicPr>
            <a:picLocks noChangeAspect="1"/>
          </p:cNvPicPr>
          <p:nvPr/>
        </p:nvPicPr>
        <p:blipFill>
          <a:blip r:embed="rId2" cstate="print"/>
          <a:srcRect/>
          <a:stretch>
            <a:fillRect/>
          </a:stretch>
        </p:blipFill>
        <p:spPr bwMode="auto">
          <a:xfrm>
            <a:off x="5791200" y="1600200"/>
            <a:ext cx="2515486"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28600" y="990600"/>
            <a:ext cx="4724400" cy="5016758"/>
          </a:xfrm>
          <a:prstGeom prst="rect">
            <a:avLst/>
          </a:prstGeom>
          <a:noFill/>
        </p:spPr>
        <p:txBody>
          <a:bodyPr wrap="square" rtlCol="0">
            <a:spAutoFit/>
          </a:bodyPr>
          <a:lstStyle/>
          <a:p>
            <a:r>
              <a:rPr lang="en-US" sz="1600" dirty="0" smtClean="0"/>
              <a:t>According to the Sepsis Bundles, every patient diagnosed with severe sepsis should be evaluated for treatment with Xigris. </a:t>
            </a:r>
          </a:p>
          <a:p>
            <a:endParaRPr lang="en-US" sz="1600" dirty="0" smtClean="0"/>
          </a:p>
          <a:p>
            <a:r>
              <a:rPr lang="en-US" sz="1600" dirty="0" smtClean="0"/>
              <a:t>Xigris is human recombinant activated protein C (rhAPC). It was approved by the FDA in 2001 for the treatment of patients with severe sepsis and a high risk of death as classified by failure of more than one organ and an </a:t>
            </a:r>
            <a:r>
              <a:rPr lang="en-US" sz="1600" dirty="0" smtClean="0">
                <a:hlinkClick r:id="rId3" action="ppaction://hlinksldjump" tooltip="Acute Physiology and Chronic Health Evaluation. A tool to score severity of disease. Scores can range from 0-299."/>
              </a:rPr>
              <a:t>APACHE II </a:t>
            </a:r>
            <a:r>
              <a:rPr lang="en-US" sz="1600" dirty="0" smtClean="0"/>
              <a:t>score of &gt;25. </a:t>
            </a:r>
          </a:p>
          <a:p>
            <a:endParaRPr lang="en-US" sz="1600" dirty="0" smtClean="0"/>
          </a:p>
          <a:p>
            <a:r>
              <a:rPr lang="en-US" sz="1600" dirty="0" smtClean="0"/>
              <a:t>“It is the only sepsis-specific medication proven to have a mortality benefit”</a:t>
            </a:r>
            <a:r>
              <a:rPr lang="en-US" dirty="0" smtClean="0"/>
              <a:t> </a:t>
            </a:r>
            <a:r>
              <a:rPr lang="en-US" sz="1200" dirty="0" smtClean="0"/>
              <a:t>(Martin, J., &amp; Wheeler, A., 2009, p. 9).  </a:t>
            </a:r>
            <a:r>
              <a:rPr lang="en-US" sz="1600" dirty="0" smtClean="0"/>
              <a:t>Because protein C levels are depleted in sepsis, </a:t>
            </a:r>
            <a:r>
              <a:rPr lang="en-US" sz="1400" dirty="0" smtClean="0">
                <a:hlinkClick r:id="rId4" action="ppaction://hlinksldjump"/>
              </a:rPr>
              <a:t>(see earlier slide)</a:t>
            </a:r>
            <a:r>
              <a:rPr lang="en-US" sz="1600" dirty="0" smtClean="0"/>
              <a:t> treating with recombinant activated protein C helps the body fight the effects of sepsis by providing the anti-inflammatory, anti-thrombotic and pro-fibrinolytic functions of APC. “…we are restoring a naturally occurring protective protein that allows a return toward homeostasis…”</a:t>
            </a:r>
            <a:r>
              <a:rPr lang="en-US" dirty="0" smtClean="0"/>
              <a:t> </a:t>
            </a:r>
            <a:r>
              <a:rPr lang="en-US" sz="1200" dirty="0" smtClean="0"/>
              <a:t>(Ahrens, T. &amp; Vollman, K., 2003, p. 10).</a:t>
            </a:r>
            <a:endParaRPr lang="en-US" sz="1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Xigris (Drotrecogin alfa activated)</a:t>
            </a:r>
          </a:p>
        </p:txBody>
      </p:sp>
      <p:sp>
        <p:nvSpPr>
          <p:cNvPr id="3" name="TextBox 2"/>
          <p:cNvSpPr txBox="1"/>
          <p:nvPr/>
        </p:nvSpPr>
        <p:spPr>
          <a:xfrm>
            <a:off x="3886200" y="838200"/>
            <a:ext cx="1276311" cy="523220"/>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chemeClr val="accent3"/>
                </a:solidFill>
              </a:rPr>
              <a:t>Studies</a:t>
            </a:r>
            <a:endParaRPr lang="en-US" sz="2800" b="1" dirty="0">
              <a:ln/>
              <a:solidFill>
                <a:schemeClr val="accent3"/>
              </a:solidFill>
            </a:endParaRPr>
          </a:p>
        </p:txBody>
      </p:sp>
      <p:sp>
        <p:nvSpPr>
          <p:cNvPr id="4" name="TextBox 3"/>
          <p:cNvSpPr txBox="1"/>
          <p:nvPr/>
        </p:nvSpPr>
        <p:spPr>
          <a:xfrm>
            <a:off x="0" y="1219200"/>
            <a:ext cx="8991600" cy="4985980"/>
          </a:xfrm>
          <a:prstGeom prst="rect">
            <a:avLst/>
          </a:prstGeom>
          <a:noFill/>
        </p:spPr>
        <p:txBody>
          <a:bodyPr wrap="square" rtlCol="0">
            <a:spAutoFit/>
          </a:bodyPr>
          <a:lstStyle/>
          <a:p>
            <a:r>
              <a:rPr lang="en-US" dirty="0" smtClean="0"/>
              <a:t>The initial research into the effectiveness  of Xigris was tested in the PROWESS trial (Protein C, World-wide Evaluation of Severe Sepsis) which reported </a:t>
            </a:r>
            <a:r>
              <a:rPr lang="en-US" dirty="0" smtClean="0"/>
              <a:t>its </a:t>
            </a:r>
            <a:r>
              <a:rPr lang="en-US" dirty="0" smtClean="0"/>
              <a:t>results in 2001. The findings supported the use of Xigris in patients with severe sepsis and a high risk of death with a mortality reduction of 6% in the treatment group </a:t>
            </a:r>
            <a:r>
              <a:rPr lang="en-US" sz="1200" dirty="0" smtClean="0"/>
              <a:t>(Martin, J., &amp; Wheeler, A., 2009).</a:t>
            </a:r>
          </a:p>
          <a:p>
            <a:endParaRPr lang="en-US" dirty="0" smtClean="0"/>
          </a:p>
          <a:p>
            <a:r>
              <a:rPr lang="en-US" dirty="0" smtClean="0"/>
              <a:t>The ENHANCE trial (Extended Evaluation of Recombinant Human Activated Protein C, United States)  reported in 2004 that when used early in the treatment of severe sepsis, </a:t>
            </a:r>
            <a:r>
              <a:rPr lang="en-US" dirty="0" smtClean="0"/>
              <a:t>Xigris improved </a:t>
            </a:r>
            <a:r>
              <a:rPr lang="en-US" dirty="0" smtClean="0"/>
              <a:t>outcomes (higher survival rates, less days on ventilator and earlier discharge from ICU)  and cost effectiveness was shown to be significant </a:t>
            </a:r>
            <a:r>
              <a:rPr lang="en-US" sz="1200" dirty="0" smtClean="0"/>
              <a:t>(Bernard, G., et al. 2004).</a:t>
            </a:r>
          </a:p>
          <a:p>
            <a:endParaRPr lang="en-US" dirty="0" smtClean="0"/>
          </a:p>
          <a:p>
            <a:r>
              <a:rPr lang="en-US" dirty="0" smtClean="0"/>
              <a:t>The ADDRESS trial (Administration of Drotrecogin Alfa [activated] in Early Stage Severe Sepsis) published findings in 2004 that found treatment with Xigris was not effective in patients with severe sepsis and </a:t>
            </a:r>
            <a:r>
              <a:rPr lang="en-US" b="1" dirty="0" smtClean="0">
                <a:solidFill>
                  <a:srgbClr val="C00000"/>
                </a:solidFill>
              </a:rPr>
              <a:t>low risk of death</a:t>
            </a:r>
            <a:r>
              <a:rPr lang="en-US" dirty="0" smtClean="0"/>
              <a:t>, supporting the use only in patients with a high risk of death </a:t>
            </a:r>
            <a:r>
              <a:rPr lang="en-US" sz="1200" dirty="0" smtClean="0"/>
              <a:t>(Abraham, E., et al. 2005).</a:t>
            </a:r>
          </a:p>
          <a:p>
            <a:endParaRPr lang="en-US" sz="1200" dirty="0" smtClean="0"/>
          </a:p>
          <a:p>
            <a:r>
              <a:rPr lang="en-US" dirty="0" smtClean="0"/>
              <a:t>Finally, in 2009 the PROGRESS registry, a large, worldwide severe sepsis registry, summarized it’s findings by reporting that patients treated with Xigris showed a significant reduction in risk of death </a:t>
            </a:r>
            <a:r>
              <a:rPr lang="en-US" sz="1200" dirty="0" smtClean="0"/>
              <a:t>(Martin, G. et al. 2009).</a:t>
            </a:r>
            <a:endParaRPr lang="en-US" sz="1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Xigris (Drotrecogin alfa activated)</a:t>
            </a:r>
          </a:p>
        </p:txBody>
      </p:sp>
      <p:sp>
        <p:nvSpPr>
          <p:cNvPr id="3" name="TextBox 2"/>
          <p:cNvSpPr txBox="1"/>
          <p:nvPr/>
        </p:nvSpPr>
        <p:spPr>
          <a:xfrm>
            <a:off x="304800" y="990600"/>
            <a:ext cx="3048000" cy="923330"/>
          </a:xfrm>
          <a:prstGeom prst="rect">
            <a:avLst/>
          </a:prstGeom>
          <a:noFill/>
        </p:spPr>
        <p:txBody>
          <a:bodyPr wrap="square" rtlCol="0">
            <a:spAutoFit/>
          </a:bodyPr>
          <a:lstStyle/>
          <a:p>
            <a:r>
              <a:rPr lang="en-US" dirty="0" smtClean="0"/>
              <a:t>Severe Sepsis + High risk of death (APACHE II &gt;25 + more than one organ  dysfunction). </a:t>
            </a:r>
            <a:endParaRPr lang="en-US" dirty="0"/>
          </a:p>
        </p:txBody>
      </p:sp>
      <p:sp>
        <p:nvSpPr>
          <p:cNvPr id="5" name="Right Arrow 4"/>
          <p:cNvSpPr/>
          <p:nvPr/>
        </p:nvSpPr>
        <p:spPr bwMode="auto">
          <a:xfrm>
            <a:off x="3352800" y="1219200"/>
            <a:ext cx="978408" cy="4846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4572000" y="1143000"/>
            <a:ext cx="2438400" cy="646331"/>
          </a:xfrm>
          <a:prstGeom prst="rect">
            <a:avLst/>
          </a:prstGeom>
          <a:noFill/>
        </p:spPr>
        <p:txBody>
          <a:bodyPr wrap="square" rtlCol="0">
            <a:spAutoFit/>
          </a:bodyPr>
          <a:lstStyle/>
          <a:p>
            <a:r>
              <a:rPr lang="en-US" dirty="0" smtClean="0"/>
              <a:t>Evaluate for treatment with Xigris.</a:t>
            </a:r>
            <a:endParaRPr lang="en-US" dirty="0"/>
          </a:p>
        </p:txBody>
      </p:sp>
      <p:sp>
        <p:nvSpPr>
          <p:cNvPr id="8" name="TextBox 7"/>
          <p:cNvSpPr txBox="1"/>
          <p:nvPr/>
        </p:nvSpPr>
        <p:spPr>
          <a:xfrm>
            <a:off x="152400" y="2057400"/>
            <a:ext cx="5410200" cy="2739211"/>
          </a:xfrm>
          <a:prstGeom prst="rect">
            <a:avLst/>
          </a:prstGeom>
          <a:noFill/>
        </p:spPr>
        <p:txBody>
          <a:bodyPr wrap="square" rtlCol="0">
            <a:spAutoFit/>
          </a:bodyPr>
          <a:lstStyle/>
          <a:p>
            <a:r>
              <a:rPr lang="en-US" sz="1600" b="1" dirty="0" smtClean="0">
                <a:solidFill>
                  <a:schemeClr val="accent1">
                    <a:lumMod val="60000"/>
                    <a:lumOff val="40000"/>
                  </a:schemeClr>
                </a:solidFill>
              </a:rPr>
              <a:t>The major side effect of Xigris has been bleeding. Having anti-thrombotic and pro-fibrinolytic properties this is not </a:t>
            </a:r>
            <a:r>
              <a:rPr lang="en-US" sz="1600" b="1" dirty="0" smtClean="0">
                <a:solidFill>
                  <a:schemeClr val="accent1">
                    <a:lumMod val="60000"/>
                    <a:lumOff val="40000"/>
                  </a:schemeClr>
                </a:solidFill>
              </a:rPr>
              <a:t>surprising, however </a:t>
            </a:r>
            <a:r>
              <a:rPr lang="en-US" sz="1600" b="1" dirty="0" smtClean="0">
                <a:solidFill>
                  <a:schemeClr val="accent1">
                    <a:lumMod val="60000"/>
                    <a:lumOff val="40000"/>
                  </a:schemeClr>
                </a:solidFill>
              </a:rPr>
              <a:t>patients must be evaluated for risk of bleeding before treatment. </a:t>
            </a:r>
            <a:r>
              <a:rPr lang="en-US" sz="1600" b="1" dirty="0" smtClean="0">
                <a:solidFill>
                  <a:schemeClr val="accent1">
                    <a:lumMod val="60000"/>
                    <a:lumOff val="40000"/>
                  </a:schemeClr>
                </a:solidFill>
              </a:rPr>
              <a:t>In addition, </a:t>
            </a:r>
            <a:r>
              <a:rPr lang="en-US" sz="1600" b="1" dirty="0" smtClean="0">
                <a:solidFill>
                  <a:schemeClr val="accent1">
                    <a:lumMod val="60000"/>
                    <a:lumOff val="40000"/>
                  </a:schemeClr>
                </a:solidFill>
              </a:rPr>
              <a:t>risk of bleeding should be compared to risk of death from severe sepsis through a careful risk-benefit consideration.</a:t>
            </a:r>
          </a:p>
          <a:p>
            <a:r>
              <a:rPr lang="en-US" sz="1600" b="1" dirty="0" smtClean="0">
                <a:solidFill>
                  <a:schemeClr val="accent1">
                    <a:lumMod val="60000"/>
                    <a:lumOff val="40000"/>
                  </a:schemeClr>
                </a:solidFill>
              </a:rPr>
              <a:t>Conditions that are contraindications to Xigris therapy include:</a:t>
            </a:r>
          </a:p>
          <a:p>
            <a:r>
              <a:rPr lang="en-US" sz="1600" b="1" dirty="0" smtClean="0">
                <a:solidFill>
                  <a:schemeClr val="accent1">
                    <a:lumMod val="60000"/>
                    <a:lumOff val="40000"/>
                  </a:schemeClr>
                </a:solidFill>
              </a:rPr>
              <a:t>Active internal bleeding, recent hemorrhagic stroke, recent brain/spinal surgery, trauma and brain cancer</a:t>
            </a:r>
            <a:r>
              <a:rPr lang="en-US" sz="1600" dirty="0" smtClean="0"/>
              <a:t> </a:t>
            </a:r>
            <a:r>
              <a:rPr lang="en-US" sz="1200" dirty="0" smtClean="0"/>
              <a:t>(Ahrens, T., &amp; Vollman, K., 2003).</a:t>
            </a:r>
            <a:endParaRPr lang="en-US" sz="1200" dirty="0"/>
          </a:p>
        </p:txBody>
      </p:sp>
      <p:sp>
        <p:nvSpPr>
          <p:cNvPr id="9" name="TextBox 8"/>
          <p:cNvSpPr txBox="1"/>
          <p:nvPr/>
        </p:nvSpPr>
        <p:spPr>
          <a:xfrm>
            <a:off x="762000" y="5105400"/>
            <a:ext cx="7543800" cy="646331"/>
          </a:xfrm>
          <a:prstGeom prst="rect">
            <a:avLst/>
          </a:prstGeom>
          <a:noFill/>
        </p:spPr>
        <p:txBody>
          <a:bodyPr wrap="square" rtlCol="0">
            <a:spAutoFit/>
          </a:bodyPr>
          <a:lstStyle/>
          <a:p>
            <a:r>
              <a:rPr lang="en-US" b="1" dirty="0" smtClean="0">
                <a:solidFill>
                  <a:srgbClr val="002060"/>
                </a:solidFill>
              </a:rPr>
              <a:t>While Xigris has been shown to reduce mortality from severe sepsis, each patient must be carefully evaluated for appropriateness of treatment.</a:t>
            </a:r>
            <a:endParaRPr lang="en-US" b="1" dirty="0">
              <a:solidFill>
                <a:srgbClr val="002060"/>
              </a:solidFill>
            </a:endParaRPr>
          </a:p>
        </p:txBody>
      </p:sp>
      <p:pic>
        <p:nvPicPr>
          <p:cNvPr id="1026" name="Picture 2" descr="C:\Users\michelle\AppData\Local\Microsoft\Windows\Temporary Internet Files\Content.IE5\J20I5YE0\MCj02908110000[1].wmf"/>
          <p:cNvPicPr>
            <a:picLocks noChangeAspect="1" noChangeArrowheads="1"/>
          </p:cNvPicPr>
          <p:nvPr/>
        </p:nvPicPr>
        <p:blipFill>
          <a:blip r:embed="rId2" cstate="print"/>
          <a:srcRect/>
          <a:stretch>
            <a:fillRect/>
          </a:stretch>
        </p:blipFill>
        <p:spPr bwMode="auto">
          <a:xfrm>
            <a:off x="5715000" y="2209800"/>
            <a:ext cx="3429000" cy="2733496"/>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Roles</a:t>
            </a:r>
            <a:endParaRPr lang="en-US" dirty="0"/>
          </a:p>
        </p:txBody>
      </p:sp>
      <p:sp>
        <p:nvSpPr>
          <p:cNvPr id="3" name="Content Placeholder 2"/>
          <p:cNvSpPr>
            <a:spLocks noGrp="1"/>
          </p:cNvSpPr>
          <p:nvPr>
            <p:ph idx="1"/>
          </p:nvPr>
        </p:nvSpPr>
        <p:spPr>
          <a:xfrm>
            <a:off x="228600" y="2438400"/>
            <a:ext cx="8382000" cy="3323987"/>
          </a:xfrm>
        </p:spPr>
        <p:txBody>
          <a:bodyPr/>
          <a:lstStyle/>
          <a:p>
            <a:r>
              <a:rPr lang="en-US" sz="2000" dirty="0" smtClean="0"/>
              <a:t>Prevent nosocomial infections </a:t>
            </a:r>
          </a:p>
          <a:p>
            <a:r>
              <a:rPr lang="en-US" sz="2000" dirty="0" smtClean="0"/>
              <a:t>Identification of vulnerable patients</a:t>
            </a:r>
          </a:p>
          <a:p>
            <a:r>
              <a:rPr lang="en-US" sz="2000" dirty="0" smtClean="0"/>
              <a:t>Astute clinical assessment</a:t>
            </a:r>
          </a:p>
          <a:p>
            <a:r>
              <a:rPr lang="en-US" sz="2000" dirty="0" smtClean="0"/>
              <a:t>Enforce infection control measures</a:t>
            </a:r>
          </a:p>
          <a:p>
            <a:r>
              <a:rPr lang="en-US" sz="2000" dirty="0" smtClean="0"/>
              <a:t>Handwashing</a:t>
            </a:r>
          </a:p>
          <a:p>
            <a:r>
              <a:rPr lang="en-US" sz="2000" dirty="0" smtClean="0"/>
              <a:t>Universal precautions</a:t>
            </a:r>
          </a:p>
          <a:p>
            <a:r>
              <a:rPr lang="en-US" sz="2000" dirty="0" smtClean="0"/>
              <a:t> Oral care</a:t>
            </a:r>
          </a:p>
          <a:p>
            <a:r>
              <a:rPr lang="en-US" sz="2000" dirty="0" smtClean="0"/>
              <a:t>Turning and skin care</a:t>
            </a:r>
          </a:p>
          <a:p>
            <a:r>
              <a:rPr lang="en-US" sz="2000" dirty="0" smtClean="0"/>
              <a:t>Invasive catheter care (Central line bundles)</a:t>
            </a:r>
          </a:p>
          <a:p>
            <a:r>
              <a:rPr lang="en-US" sz="2000" dirty="0" smtClean="0"/>
              <a:t>Wound care</a:t>
            </a:r>
          </a:p>
        </p:txBody>
      </p:sp>
      <p:pic>
        <p:nvPicPr>
          <p:cNvPr id="4" name="Picture 3" descr="j0441805.png"/>
          <p:cNvPicPr>
            <a:picLocks noChangeAspect="1"/>
          </p:cNvPicPr>
          <p:nvPr/>
        </p:nvPicPr>
        <p:blipFill>
          <a:blip r:embed="rId3" cstate="print"/>
          <a:srcRect/>
          <a:stretch>
            <a:fillRect/>
          </a:stretch>
        </p:blipFill>
        <p:spPr bwMode="auto">
          <a:xfrm>
            <a:off x="6553200" y="228600"/>
            <a:ext cx="2895600" cy="2895600"/>
          </a:xfrm>
          <a:prstGeom prst="rect">
            <a:avLst/>
          </a:prstGeom>
          <a:noFill/>
          <a:ln w="9525">
            <a:noFill/>
            <a:miter lim="800000"/>
            <a:headEnd/>
            <a:tailEnd/>
          </a:ln>
        </p:spPr>
      </p:pic>
      <p:sp>
        <p:nvSpPr>
          <p:cNvPr id="5" name="Rectangle 4"/>
          <p:cNvSpPr/>
          <p:nvPr/>
        </p:nvSpPr>
        <p:spPr>
          <a:xfrm>
            <a:off x="838200" y="6581001"/>
            <a:ext cx="3020186" cy="276999"/>
          </a:xfrm>
          <a:prstGeom prst="rect">
            <a:avLst/>
          </a:prstGeom>
        </p:spPr>
        <p:txBody>
          <a:bodyPr wrap="none">
            <a:spAutoFit/>
          </a:bodyPr>
          <a:lstStyle/>
          <a:p>
            <a:r>
              <a:rPr lang="en-US" sz="1200" dirty="0" smtClean="0"/>
              <a:t>Ely, E., Kleinpell, R., &amp; Goyette, R., 2003.</a:t>
            </a:r>
            <a:endParaRPr lang="en-US" sz="1200" dirty="0"/>
          </a:p>
        </p:txBody>
      </p:sp>
      <p:sp>
        <p:nvSpPr>
          <p:cNvPr id="6" name="TextBox 5"/>
          <p:cNvSpPr txBox="1"/>
          <p:nvPr/>
        </p:nvSpPr>
        <p:spPr>
          <a:xfrm>
            <a:off x="304800" y="914400"/>
            <a:ext cx="6400800" cy="1477328"/>
          </a:xfrm>
          <a:prstGeom prst="rect">
            <a:avLst/>
          </a:prstGeom>
          <a:noFill/>
        </p:spPr>
        <p:txBody>
          <a:bodyPr wrap="square" rtlCol="0">
            <a:spAutoFit/>
          </a:bodyPr>
          <a:lstStyle/>
          <a:p>
            <a:r>
              <a:rPr lang="en-US" dirty="0" smtClean="0"/>
              <a:t>Nurses play a vital role in the ability to reduce mortality and improve patient outcomes. The first priority should be prevention of infection, followed by identification of vulnerable patients and keen physical assessment skills to detect early signs of severe sepsis.</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populations</a:t>
            </a:r>
            <a:endParaRPr lang="en-US" dirty="0"/>
          </a:p>
        </p:txBody>
      </p:sp>
      <p:sp>
        <p:nvSpPr>
          <p:cNvPr id="3" name="Content Placeholder 2"/>
          <p:cNvSpPr>
            <a:spLocks noGrp="1"/>
          </p:cNvSpPr>
          <p:nvPr>
            <p:ph idx="1"/>
          </p:nvPr>
        </p:nvSpPr>
        <p:spPr>
          <a:xfrm>
            <a:off x="304800" y="838200"/>
            <a:ext cx="6248400" cy="5164491"/>
          </a:xfrm>
        </p:spPr>
        <p:txBody>
          <a:bodyPr/>
          <a:lstStyle/>
          <a:p>
            <a:pPr marL="396875" lvl="1">
              <a:buBlip>
                <a:blip r:embed="rId3"/>
              </a:buBlip>
            </a:pPr>
            <a:r>
              <a:rPr lang="en-US" sz="2400" dirty="0" smtClean="0"/>
              <a:t>Extremes of age, presence of chronic illness and immunosuppresion put people at risk for developing severe sepsis. Severe sepsis is more common among people with diabetes and cancer; surgical and trauma patients  have increased vulnerability as well</a:t>
            </a:r>
            <a:r>
              <a:rPr lang="en-US" sz="1200" dirty="0" smtClean="0"/>
              <a:t>(Martin, J. &amp; Wheeler, A. 2009).</a:t>
            </a:r>
          </a:p>
          <a:p>
            <a:r>
              <a:rPr lang="en-US" sz="2400" dirty="0" smtClean="0"/>
              <a:t>Hospitalized/institutional persons</a:t>
            </a:r>
          </a:p>
          <a:p>
            <a:r>
              <a:rPr lang="en-US" sz="2400" dirty="0" smtClean="0"/>
              <a:t>Causative organism</a:t>
            </a:r>
          </a:p>
          <a:p>
            <a:pPr lvl="1"/>
            <a:r>
              <a:rPr lang="en-US" sz="2000" dirty="0" smtClean="0"/>
              <a:t>Gram negative bacteria are the most common and are associated with worse mortality </a:t>
            </a:r>
            <a:r>
              <a:rPr lang="en-US" sz="1200" dirty="0" smtClean="0"/>
              <a:t>(Sawyer Sommers, M. &amp; Bolton, P., 2001.).</a:t>
            </a:r>
          </a:p>
          <a:p>
            <a:r>
              <a:rPr lang="en-US" sz="2400" dirty="0" smtClean="0"/>
              <a:t>Genetic predisposition</a:t>
            </a:r>
          </a:p>
          <a:p>
            <a:pPr lvl="1"/>
            <a:r>
              <a:rPr lang="en-US" sz="2000" dirty="0" smtClean="0">
                <a:hlinkClick r:id="rId4" action="ppaction://hlinksldjump" tooltip="Alterations in DNA "/>
              </a:rPr>
              <a:t>Polymorphisms</a:t>
            </a:r>
            <a:r>
              <a:rPr lang="en-US" sz="2000" dirty="0" smtClean="0"/>
              <a:t> of inflammatory and immune genes are linked to altered responses to infection and increased risk to development of and increased mortality of severe sepsis </a:t>
            </a:r>
            <a:r>
              <a:rPr lang="en-US" sz="1200" dirty="0" smtClean="0"/>
              <a:t>(Jean-Baptiste, E., 2007).</a:t>
            </a:r>
            <a:endParaRPr lang="en-US" sz="2000" dirty="0"/>
          </a:p>
        </p:txBody>
      </p:sp>
      <p:pic>
        <p:nvPicPr>
          <p:cNvPr id="2050" name="Picture 2" descr="C:\Users\michelle\AppData\Local\Microsoft\Windows\Temporary Internet Files\Content.IE5\RJ5BJE66\MCj02854640000[1].wmf"/>
          <p:cNvPicPr>
            <a:picLocks noChangeAspect="1" noChangeArrowheads="1"/>
          </p:cNvPicPr>
          <p:nvPr/>
        </p:nvPicPr>
        <p:blipFill>
          <a:blip r:embed="rId5" cstate="print"/>
          <a:srcRect/>
          <a:stretch>
            <a:fillRect/>
          </a:stretch>
        </p:blipFill>
        <p:spPr bwMode="auto">
          <a:xfrm>
            <a:off x="6553200" y="304800"/>
            <a:ext cx="2270455" cy="2270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review</a:t>
            </a:r>
            <a:endParaRPr lang="en-US" dirty="0"/>
          </a:p>
        </p:txBody>
      </p:sp>
      <p:sp>
        <p:nvSpPr>
          <p:cNvPr id="5" name="Rounded Rectangle 4"/>
          <p:cNvSpPr/>
          <p:nvPr/>
        </p:nvSpPr>
        <p:spPr bwMode="auto">
          <a:xfrm>
            <a:off x="1447800" y="52578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No, the PROWESS trial showed a 6% reduction in mortality.</a:t>
            </a:r>
          </a:p>
        </p:txBody>
      </p:sp>
      <p:sp>
        <p:nvSpPr>
          <p:cNvPr id="6" name="Rounded Rectangle 5"/>
          <p:cNvSpPr/>
          <p:nvPr/>
        </p:nvSpPr>
        <p:spPr bwMode="auto">
          <a:xfrm>
            <a:off x="4114800" y="5257800"/>
            <a:ext cx="2209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The PROWESS trial showed a 6% reduction in mortality. </a:t>
            </a:r>
          </a:p>
        </p:txBody>
      </p:sp>
      <p:sp>
        <p:nvSpPr>
          <p:cNvPr id="7" name="Rectangle 6"/>
          <p:cNvSpPr/>
          <p:nvPr/>
        </p:nvSpPr>
        <p:spPr bwMode="auto">
          <a:xfrm>
            <a:off x="533400" y="48006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True </a:t>
            </a:r>
          </a:p>
        </p:txBody>
      </p:sp>
      <p:sp>
        <p:nvSpPr>
          <p:cNvPr id="8" name="Rectangle 7"/>
          <p:cNvSpPr/>
          <p:nvPr/>
        </p:nvSpPr>
        <p:spPr bwMode="auto">
          <a:xfrm>
            <a:off x="1676400" y="4800600"/>
            <a:ext cx="6096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False </a:t>
            </a:r>
          </a:p>
        </p:txBody>
      </p:sp>
      <p:sp>
        <p:nvSpPr>
          <p:cNvPr id="9" name="TextBox 8"/>
          <p:cNvSpPr txBox="1"/>
          <p:nvPr/>
        </p:nvSpPr>
        <p:spPr>
          <a:xfrm>
            <a:off x="2286000" y="4800600"/>
            <a:ext cx="6324600" cy="369332"/>
          </a:xfrm>
          <a:prstGeom prst="rect">
            <a:avLst/>
          </a:prstGeom>
          <a:noFill/>
        </p:spPr>
        <p:txBody>
          <a:bodyPr wrap="square" rtlCol="0">
            <a:spAutoFit/>
          </a:bodyPr>
          <a:lstStyle/>
          <a:p>
            <a:r>
              <a:rPr lang="en-US" dirty="0" smtClean="0"/>
              <a:t>The PROWESS trial showed a reduction in mortality of 15%.</a:t>
            </a:r>
            <a:endParaRPr lang="en-US" dirty="0"/>
          </a:p>
        </p:txBody>
      </p:sp>
      <p:sp>
        <p:nvSpPr>
          <p:cNvPr id="10" name="TextBox 9"/>
          <p:cNvSpPr txBox="1"/>
          <p:nvPr/>
        </p:nvSpPr>
        <p:spPr>
          <a:xfrm>
            <a:off x="1143000" y="4800600"/>
            <a:ext cx="386644" cy="369332"/>
          </a:xfrm>
          <a:prstGeom prst="rect">
            <a:avLst/>
          </a:prstGeom>
          <a:noFill/>
        </p:spPr>
        <p:txBody>
          <a:bodyPr wrap="square" rtlCol="0">
            <a:spAutoFit/>
          </a:bodyPr>
          <a:lstStyle/>
          <a:p>
            <a:r>
              <a:rPr lang="en-US" dirty="0" smtClean="0"/>
              <a:t>or</a:t>
            </a:r>
            <a:endParaRPr lang="en-US" dirty="0"/>
          </a:p>
        </p:txBody>
      </p:sp>
      <p:sp>
        <p:nvSpPr>
          <p:cNvPr id="11" name="TextBox 10"/>
          <p:cNvSpPr txBox="1"/>
          <p:nvPr/>
        </p:nvSpPr>
        <p:spPr>
          <a:xfrm>
            <a:off x="1219200" y="838200"/>
            <a:ext cx="7128298" cy="400110"/>
          </a:xfrm>
          <a:prstGeom prst="rect">
            <a:avLst/>
          </a:prstGeom>
          <a:noFill/>
        </p:spPr>
        <p:txBody>
          <a:bodyPr wrap="none" rtlCol="0">
            <a:spAutoFit/>
          </a:bodyPr>
          <a:lstStyle/>
          <a:p>
            <a:r>
              <a:rPr lang="en-US" sz="2000" dirty="0" smtClean="0"/>
              <a:t>Which of the following are a contraindication  for the use of Xigris?</a:t>
            </a:r>
            <a:endParaRPr lang="en-US" sz="2000" dirty="0"/>
          </a:p>
        </p:txBody>
      </p:sp>
      <p:sp>
        <p:nvSpPr>
          <p:cNvPr id="12" name="Rounded Rectangle 11"/>
          <p:cNvSpPr/>
          <p:nvPr/>
        </p:nvSpPr>
        <p:spPr bwMode="auto">
          <a:xfrm>
            <a:off x="457200" y="14478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Recent heart attack</a:t>
            </a:r>
          </a:p>
        </p:txBody>
      </p:sp>
      <p:sp>
        <p:nvSpPr>
          <p:cNvPr id="13" name="Rounded Rectangle 12"/>
          <p:cNvSpPr/>
          <p:nvPr/>
        </p:nvSpPr>
        <p:spPr bwMode="auto">
          <a:xfrm>
            <a:off x="3124200" y="14478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Active GI bleeding</a:t>
            </a:r>
          </a:p>
        </p:txBody>
      </p:sp>
      <p:sp>
        <p:nvSpPr>
          <p:cNvPr id="14" name="Rounded Rectangle 13"/>
          <p:cNvSpPr/>
          <p:nvPr/>
        </p:nvSpPr>
        <p:spPr bwMode="auto">
          <a:xfrm>
            <a:off x="5867400" y="14478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Age &gt; 65 </a:t>
            </a:r>
          </a:p>
        </p:txBody>
      </p:sp>
      <p:sp>
        <p:nvSpPr>
          <p:cNvPr id="15" name="Rounded Rectangle 14"/>
          <p:cNvSpPr/>
          <p:nvPr/>
        </p:nvSpPr>
        <p:spPr bwMode="auto">
          <a:xfrm>
            <a:off x="457200" y="14478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No, Bleeding is a contraindication.</a:t>
            </a:r>
          </a:p>
        </p:txBody>
      </p:sp>
      <p:sp>
        <p:nvSpPr>
          <p:cNvPr id="16" name="Rounded Rectangle 15"/>
          <p:cNvSpPr/>
          <p:nvPr/>
        </p:nvSpPr>
        <p:spPr bwMode="auto">
          <a:xfrm>
            <a:off x="3124200" y="14478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Right! Bleeding is a side effect of Xigris, so active bleeding is a contraindication</a:t>
            </a:r>
          </a:p>
        </p:txBody>
      </p:sp>
      <p:sp>
        <p:nvSpPr>
          <p:cNvPr id="17" name="Rounded Rectangle 16"/>
          <p:cNvSpPr/>
          <p:nvPr/>
        </p:nvSpPr>
        <p:spPr bwMode="auto">
          <a:xfrm>
            <a:off x="5867400" y="14478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No, bleeding is a contraindication.</a:t>
            </a:r>
          </a:p>
        </p:txBody>
      </p:sp>
      <p:sp>
        <p:nvSpPr>
          <p:cNvPr id="18" name="TextBox 17"/>
          <p:cNvSpPr txBox="1"/>
          <p:nvPr/>
        </p:nvSpPr>
        <p:spPr>
          <a:xfrm>
            <a:off x="304800" y="2438400"/>
            <a:ext cx="8686800" cy="707886"/>
          </a:xfrm>
          <a:prstGeom prst="rect">
            <a:avLst/>
          </a:prstGeom>
          <a:noFill/>
        </p:spPr>
        <p:txBody>
          <a:bodyPr wrap="square" rtlCol="0">
            <a:spAutoFit/>
          </a:bodyPr>
          <a:lstStyle/>
          <a:p>
            <a:r>
              <a:rPr lang="en-US" sz="2000" dirty="0" smtClean="0"/>
              <a:t>Nurses  play a very important role in reducing the incidence of severe sepsis and improving mortality .</a:t>
            </a:r>
            <a:endParaRPr lang="en-US" sz="2000" dirty="0"/>
          </a:p>
        </p:txBody>
      </p:sp>
      <p:sp>
        <p:nvSpPr>
          <p:cNvPr id="20" name="Rounded Rectangle 19"/>
          <p:cNvSpPr/>
          <p:nvPr/>
        </p:nvSpPr>
        <p:spPr bwMode="auto">
          <a:xfrm>
            <a:off x="1295400" y="32004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True</a:t>
            </a:r>
          </a:p>
        </p:txBody>
      </p:sp>
      <p:sp>
        <p:nvSpPr>
          <p:cNvPr id="21" name="Rounded Rectangle 20"/>
          <p:cNvSpPr/>
          <p:nvPr/>
        </p:nvSpPr>
        <p:spPr bwMode="auto">
          <a:xfrm>
            <a:off x="3886200" y="32004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False</a:t>
            </a:r>
          </a:p>
        </p:txBody>
      </p:sp>
      <p:sp>
        <p:nvSpPr>
          <p:cNvPr id="22" name="Rounded Rectangle 21"/>
          <p:cNvSpPr/>
          <p:nvPr/>
        </p:nvSpPr>
        <p:spPr bwMode="auto">
          <a:xfrm>
            <a:off x="3886200" y="32004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Wrong. Review the nursing roles slide for examples.</a:t>
            </a:r>
          </a:p>
        </p:txBody>
      </p:sp>
      <p:sp>
        <p:nvSpPr>
          <p:cNvPr id="25" name="Rounded Rectangle 24"/>
          <p:cNvSpPr/>
          <p:nvPr/>
        </p:nvSpPr>
        <p:spPr bwMode="auto">
          <a:xfrm>
            <a:off x="1295400" y="3200400"/>
            <a:ext cx="22098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Right! Nurses play a vital role.</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ox(in)">
                                      <p:cBhvr>
                                        <p:cTn id="25" dur="500"/>
                                        <p:tgtEl>
                                          <p:spTgt spid="25"/>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ox(in)">
                                      <p:cBhvr>
                                        <p:cTn id="31" dur="500"/>
                                        <p:tgtEl>
                                          <p:spTgt spid="22"/>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childTnLst>
              </p:cTn>
              <p:nextCondLst>
                <p:cond evt="onClick" delay="0">
                  <p:tgtEl>
                    <p:spTgt spid="7"/>
                  </p:tgtEl>
                </p:cond>
              </p:nextCondLst>
            </p:seq>
          </p:childTnLst>
        </p:cTn>
      </p:par>
    </p:tnLst>
    <p:bldLst>
      <p:bldP spid="5" grpId="0" animBg="1"/>
      <p:bldP spid="6" grpId="0" animBg="1"/>
      <p:bldP spid="15" grpId="0" animBg="1"/>
      <p:bldP spid="16" grpId="0" animBg="1"/>
      <p:bldP spid="17" grpId="0" animBg="1"/>
      <p:bldP spid="22"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Genetics in sepsis</a:t>
            </a:r>
            <a:endParaRPr lang="en-US" dirty="0"/>
          </a:p>
        </p:txBody>
      </p:sp>
      <p:pic>
        <p:nvPicPr>
          <p:cNvPr id="7" name="Picture 2" descr="C:\Users\michelle\Pictures\Microsoft Clip Organizer\j0305275.wmf"/>
          <p:cNvPicPr>
            <a:picLocks noChangeAspect="1" noChangeArrowheads="1"/>
          </p:cNvPicPr>
          <p:nvPr/>
        </p:nvPicPr>
        <p:blipFill>
          <a:blip r:embed="rId2" cstate="print"/>
          <a:srcRect/>
          <a:stretch>
            <a:fillRect/>
          </a:stretch>
        </p:blipFill>
        <p:spPr bwMode="auto">
          <a:xfrm>
            <a:off x="6019800" y="685800"/>
            <a:ext cx="2667000" cy="5387880"/>
          </a:xfrm>
          <a:prstGeom prst="rect">
            <a:avLst/>
          </a:prstGeom>
          <a:noFill/>
        </p:spPr>
      </p:pic>
      <p:sp>
        <p:nvSpPr>
          <p:cNvPr id="11" name="TextBox 10"/>
          <p:cNvSpPr txBox="1"/>
          <p:nvPr/>
        </p:nvSpPr>
        <p:spPr>
          <a:xfrm>
            <a:off x="381000" y="1828800"/>
            <a:ext cx="4114800" cy="3477875"/>
          </a:xfrm>
          <a:prstGeom prst="rect">
            <a:avLst/>
          </a:prstGeom>
          <a:noFill/>
        </p:spPr>
        <p:txBody>
          <a:bodyPr wrap="square" rtlCol="0">
            <a:spAutoFit/>
          </a:bodyPr>
          <a:lstStyle/>
          <a:p>
            <a:r>
              <a:rPr lang="en-US" sz="2000" dirty="0" smtClean="0"/>
              <a:t>The fact that there is great variance in </a:t>
            </a:r>
            <a:r>
              <a:rPr lang="en-US" sz="2000" dirty="0" smtClean="0"/>
              <a:t>individuals’ </a:t>
            </a:r>
            <a:r>
              <a:rPr lang="en-US" sz="2000" dirty="0" smtClean="0"/>
              <a:t>responses to infection lends support to the role of genetics in disease. In fact , De Maio, A., Torres, M., &amp; Reeves, R.,(2005) state, “We have proposed that the clinical outcome from injury is a combination of several factors including the initiating insult, the environment, and the genetic makeup of the subject” (p.12). </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Genetics in Sepsis</a:t>
            </a:r>
            <a:endParaRPr lang="en-US" dirty="0"/>
          </a:p>
        </p:txBody>
      </p:sp>
      <p:sp>
        <p:nvSpPr>
          <p:cNvPr id="10" name="Content Placeholder 9"/>
          <p:cNvSpPr>
            <a:spLocks noGrp="1"/>
          </p:cNvSpPr>
          <p:nvPr>
            <p:ph sz="half" idx="1"/>
          </p:nvPr>
        </p:nvSpPr>
        <p:spPr>
          <a:xfrm>
            <a:off x="0" y="3657600"/>
            <a:ext cx="4114800" cy="2049792"/>
          </a:xfrm>
        </p:spPr>
        <p:txBody>
          <a:bodyPr/>
          <a:lstStyle/>
          <a:p>
            <a:pPr>
              <a:buNone/>
            </a:pPr>
            <a:r>
              <a:rPr lang="en-US" dirty="0" smtClean="0"/>
              <a:t>	</a:t>
            </a:r>
            <a:r>
              <a:rPr lang="en-US" sz="2000" dirty="0" smtClean="0"/>
              <a:t>Studies are ongoing into genetic variations in genes responsible for inflammation and coagulation. Links are being found that predispose individuals to infection as well as severity of response to infection and mortality.</a:t>
            </a:r>
            <a:endParaRPr lang="en-US" sz="2000" dirty="0"/>
          </a:p>
        </p:txBody>
      </p:sp>
      <p:pic>
        <p:nvPicPr>
          <p:cNvPr id="1026" name="Picture 2" descr="C:\Users\michelle\Pictures\Microsoft Clip Organizer\j0305275.wmf"/>
          <p:cNvPicPr>
            <a:picLocks noChangeAspect="1" noChangeArrowheads="1"/>
          </p:cNvPicPr>
          <p:nvPr/>
        </p:nvPicPr>
        <p:blipFill>
          <a:blip r:embed="rId2" cstate="print"/>
          <a:srcRect/>
          <a:stretch>
            <a:fillRect/>
          </a:stretch>
        </p:blipFill>
        <p:spPr bwMode="auto">
          <a:xfrm>
            <a:off x="5683377" y="183957"/>
            <a:ext cx="2851023" cy="5759643"/>
          </a:xfrm>
          <a:prstGeom prst="rect">
            <a:avLst/>
          </a:prstGeom>
          <a:noFill/>
        </p:spPr>
      </p:pic>
      <p:sp>
        <p:nvSpPr>
          <p:cNvPr id="13" name="Content Placeholder 4"/>
          <p:cNvSpPr>
            <a:spLocks noGrp="1"/>
          </p:cNvSpPr>
          <p:nvPr>
            <p:ph sz="half" idx="1"/>
          </p:nvPr>
        </p:nvSpPr>
        <p:spPr>
          <a:xfrm>
            <a:off x="0" y="914400"/>
            <a:ext cx="5181600" cy="2797689"/>
          </a:xfrm>
        </p:spPr>
        <p:txBody>
          <a:bodyPr/>
          <a:lstStyle/>
          <a:p>
            <a:pPr>
              <a:buNone/>
            </a:pPr>
            <a:r>
              <a:rPr lang="en-US" dirty="0" smtClean="0"/>
              <a:t>	</a:t>
            </a:r>
            <a:r>
              <a:rPr lang="en-US" sz="2000" dirty="0" smtClean="0"/>
              <a:t>Normally our bodies are able to sense harmful organisms and through the </a:t>
            </a:r>
            <a:r>
              <a:rPr lang="en-US" sz="2000" dirty="0" smtClean="0">
                <a:hlinkClick r:id="rId3" action="ppaction://hlinksldjump" tooltip="the cellular portion of the early immune response that senses invading organisms and begins signaling WBCs and inflammation"/>
              </a:rPr>
              <a:t>innate immune response</a:t>
            </a:r>
            <a:r>
              <a:rPr lang="en-US" sz="2000" dirty="0" smtClean="0"/>
              <a:t>, isolate and destroy pathogens. This process must be regulated in order to prevent harm to the host. In severe sepsis, there is dysregulation and imbalance in the immune response. Alterations in the genes that control immune response may be to blame</a:t>
            </a:r>
            <a:r>
              <a:rPr lang="en-US" sz="1800" dirty="0" smtClean="0"/>
              <a:t> </a:t>
            </a:r>
            <a:r>
              <a:rPr lang="en-US" sz="1200" dirty="0" smtClean="0"/>
              <a:t>(Albiger, B., Dahlberg, S., Henriques-Normark, B., &amp; Normark, S., 2007).</a:t>
            </a:r>
          </a:p>
          <a:p>
            <a:pPr>
              <a:buNone/>
            </a:pPr>
            <a:endParaRPr lang="en-US" sz="18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in sepsis</a:t>
            </a:r>
            <a:endParaRPr lang="en-US" dirty="0"/>
          </a:p>
        </p:txBody>
      </p:sp>
      <p:sp>
        <p:nvSpPr>
          <p:cNvPr id="4" name="Content Placeholder 3"/>
          <p:cNvSpPr>
            <a:spLocks noGrp="1"/>
          </p:cNvSpPr>
          <p:nvPr>
            <p:ph sz="half" idx="2"/>
          </p:nvPr>
        </p:nvSpPr>
        <p:spPr>
          <a:xfrm>
            <a:off x="381000" y="3505200"/>
            <a:ext cx="4114800" cy="2603790"/>
          </a:xfrm>
        </p:spPr>
        <p:txBody>
          <a:bodyPr/>
          <a:lstStyle/>
          <a:p>
            <a:pPr>
              <a:buNone/>
            </a:pPr>
            <a:r>
              <a:rPr lang="en-US" dirty="0" smtClean="0"/>
              <a:t>	</a:t>
            </a:r>
            <a:r>
              <a:rPr lang="en-US" sz="2000" dirty="0" smtClean="0"/>
              <a:t>Future trials and testing may lead to patient-specific treatments based on an individual’s genetic background. This would mean individualized, targeted treatment for sepsis as well as other diseases which hold the hope for improved outcomes </a:t>
            </a:r>
            <a:r>
              <a:rPr lang="en-US" sz="1200" dirty="0" smtClean="0"/>
              <a:t>(Arcaroli, J., Fessler, M., &amp; Abraham, E., 2005).</a:t>
            </a:r>
            <a:r>
              <a:rPr lang="en-US" sz="2000" dirty="0" smtClean="0"/>
              <a:t> </a:t>
            </a:r>
            <a:endParaRPr lang="en-US" dirty="0"/>
          </a:p>
        </p:txBody>
      </p:sp>
      <p:pic>
        <p:nvPicPr>
          <p:cNvPr id="5" name="Picture 2" descr="C:\Users\michelle\Pictures\Microsoft Clip Organizer\j0305275.wmf"/>
          <p:cNvPicPr>
            <a:picLocks noChangeAspect="1" noChangeArrowheads="1"/>
          </p:cNvPicPr>
          <p:nvPr/>
        </p:nvPicPr>
        <p:blipFill>
          <a:blip r:embed="rId2" cstate="print"/>
          <a:srcRect/>
          <a:stretch>
            <a:fillRect/>
          </a:stretch>
        </p:blipFill>
        <p:spPr bwMode="auto">
          <a:xfrm>
            <a:off x="5562600" y="533400"/>
            <a:ext cx="2743200" cy="5541820"/>
          </a:xfrm>
          <a:prstGeom prst="rect">
            <a:avLst/>
          </a:prstGeom>
          <a:noFill/>
        </p:spPr>
      </p:pic>
      <p:sp>
        <p:nvSpPr>
          <p:cNvPr id="8" name="Content Placeholder 10"/>
          <p:cNvSpPr txBox="1">
            <a:spLocks/>
          </p:cNvSpPr>
          <p:nvPr/>
        </p:nvSpPr>
        <p:spPr>
          <a:xfrm>
            <a:off x="304800" y="914400"/>
            <a:ext cx="4114800" cy="2437590"/>
          </a:xfrm>
          <a:prstGeom prst="rect">
            <a:avLst/>
          </a:prstGeom>
        </p:spPr>
        <p:txBody>
          <a:bodyPr vert="horz" lIns="0" tIns="0" rIns="0" bIns="0" rtlCol="0">
            <a:spAutoFit/>
          </a:bodyPr>
          <a:lstStyle/>
          <a:p>
            <a:pPr marL="347914" lvl="0" indent="-347914" defTabSz="914363">
              <a:lnSpc>
                <a:spcPct val="90000"/>
              </a:lnSpc>
              <a:spcBef>
                <a:spcPct val="20000"/>
              </a:spcBef>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Some examples of genetic polymorphisms under investigation include </a:t>
            </a: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3" action="ppaction://hlinksldjump" tooltip="Toll like receptors (TLRs) are responsible for recognizing invading organisims and beginning the complex signaling system of the immune response."/>
              </a:rPr>
              <a:t>TLRs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cytokines such as TNF</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α</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interleukins.  Alterations in these</a:t>
            </a:r>
            <a:r>
              <a:rPr kumimoji="0" lang="en-US" sz="2000" b="0" i="0" u="none" strike="noStrike" kern="1200" cap="none" spc="0" normalizeH="0" noProof="0" dirty="0" smtClean="0">
                <a:ln>
                  <a:noFill/>
                </a:ln>
                <a:solidFill>
                  <a:schemeClr val="tx1"/>
                </a:solidFill>
                <a:effectLst/>
                <a:uLnTx/>
                <a:uFillTx/>
                <a:latin typeface="+mn-lt"/>
                <a:ea typeface="+mn-ea"/>
                <a:cs typeface="+mn-cs"/>
              </a:rPr>
              <a:t> genes can determine the concentrations of cytokines produced during inflammation, altering the response to infection </a:t>
            </a:r>
            <a:r>
              <a:rPr kumimoji="0" lang="en-US" sz="1200" b="0" i="0" u="none" strike="noStrike" kern="1200" cap="none" spc="0" normalizeH="0" noProof="0" dirty="0" smtClean="0">
                <a:ln>
                  <a:noFill/>
                </a:ln>
                <a:solidFill>
                  <a:schemeClr val="tx1"/>
                </a:solidFill>
                <a:effectLst/>
                <a:uLnTx/>
                <a:uFillTx/>
                <a:latin typeface="+mn-lt"/>
                <a:ea typeface="+mn-ea"/>
                <a:cs typeface="+mn-cs"/>
              </a:rPr>
              <a:t>(</a:t>
            </a:r>
            <a:r>
              <a:rPr lang="en-US" sz="1200" dirty="0" smtClean="0"/>
              <a:t>Arcaroli, J., Fessler, M., &amp; Abraham, E., 2005).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381000" y="1412875"/>
            <a:ext cx="8382000" cy="4481227"/>
          </a:xfrm>
        </p:spPr>
        <p:txBody>
          <a:bodyPr/>
          <a:lstStyle/>
          <a:p>
            <a:pPr lvl="0"/>
            <a:r>
              <a:rPr lang="en-US" dirty="0" smtClean="0"/>
              <a:t>Define Sepsis, Severe Sepsis and Septic Shock</a:t>
            </a:r>
          </a:p>
          <a:p>
            <a:pPr lvl="0"/>
            <a:r>
              <a:rPr lang="en-US" dirty="0" smtClean="0"/>
              <a:t>Discuss the pathophysiology of severe sepsis and septic shock</a:t>
            </a:r>
          </a:p>
          <a:p>
            <a:pPr lvl="0"/>
            <a:r>
              <a:rPr lang="en-US" dirty="0" smtClean="0"/>
              <a:t>Discuss the role of inflammation in sepsis</a:t>
            </a:r>
          </a:p>
          <a:p>
            <a:pPr lvl="0"/>
            <a:r>
              <a:rPr lang="en-US" dirty="0" smtClean="0"/>
              <a:t>Name three signs and symptoms of sepsis</a:t>
            </a:r>
          </a:p>
          <a:p>
            <a:pPr lvl="0"/>
            <a:r>
              <a:rPr lang="en-US" dirty="0" smtClean="0"/>
              <a:t>Discuss treatment of severe sepsis and septic shock</a:t>
            </a:r>
          </a:p>
          <a:p>
            <a:pPr lvl="0"/>
            <a:r>
              <a:rPr lang="en-US" dirty="0" smtClean="0"/>
              <a:t>Define populations vulnerable to developing severe sepsis </a:t>
            </a:r>
            <a:endParaRPr lang="en-US" dirty="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aging in sepsis</a:t>
            </a:r>
            <a:endParaRPr lang="en-US" dirty="0"/>
          </a:p>
        </p:txBody>
      </p:sp>
      <p:pic>
        <p:nvPicPr>
          <p:cNvPr id="6" name="Picture 2" descr="C:\Users\michelle\AppData\Local\Microsoft\Windows\Temporary Internet Files\Content.IE5\NAKVHE3G\MCj03981170000[1].wmf"/>
          <p:cNvPicPr>
            <a:picLocks noGrp="1" noChangeAspect="1" noChangeArrowheads="1"/>
          </p:cNvPicPr>
          <p:nvPr>
            <p:ph sz="half" idx="2"/>
          </p:nvPr>
        </p:nvPicPr>
        <p:blipFill>
          <a:blip r:embed="rId2" cstate="print"/>
          <a:srcRect/>
          <a:stretch>
            <a:fillRect/>
          </a:stretch>
        </p:blipFill>
        <p:spPr bwMode="auto">
          <a:xfrm>
            <a:off x="457200" y="2438400"/>
            <a:ext cx="3306064" cy="3014647"/>
          </a:xfrm>
          <a:prstGeom prst="rect">
            <a:avLst/>
          </a:prstGeom>
          <a:noFill/>
          <a:ln w="9525">
            <a:noFill/>
            <a:miter lim="800000"/>
            <a:headEnd/>
            <a:tailEnd/>
          </a:ln>
        </p:spPr>
      </p:pic>
      <p:sp>
        <p:nvSpPr>
          <p:cNvPr id="7" name="TextBox 6"/>
          <p:cNvSpPr txBox="1"/>
          <p:nvPr/>
        </p:nvSpPr>
        <p:spPr>
          <a:xfrm>
            <a:off x="152401" y="990600"/>
            <a:ext cx="8610600" cy="1231106"/>
          </a:xfrm>
          <a:prstGeom prst="rect">
            <a:avLst/>
          </a:prstGeom>
          <a:noFill/>
        </p:spPr>
        <p:txBody>
          <a:bodyPr wrap="square" rtlCol="0">
            <a:spAutoFit/>
          </a:bodyPr>
          <a:lstStyle/>
          <a:p>
            <a:r>
              <a:rPr lang="en-US" sz="2800" dirty="0" smtClean="0">
                <a:solidFill>
                  <a:schemeClr val="bg2">
                    <a:lumMod val="40000"/>
                    <a:lumOff val="60000"/>
                  </a:schemeClr>
                </a:solidFill>
              </a:rPr>
              <a:t>The aged are at increased risk for developing severe sepsis and have an increased mortality.</a:t>
            </a:r>
          </a:p>
          <a:p>
            <a:endParaRPr lang="en-US" dirty="0"/>
          </a:p>
        </p:txBody>
      </p:sp>
      <p:sp>
        <p:nvSpPr>
          <p:cNvPr id="8" name="TextBox 7"/>
          <p:cNvSpPr txBox="1"/>
          <p:nvPr/>
        </p:nvSpPr>
        <p:spPr>
          <a:xfrm>
            <a:off x="4343401" y="2133600"/>
            <a:ext cx="4800600" cy="3370153"/>
          </a:xfrm>
          <a:prstGeom prst="rect">
            <a:avLst/>
          </a:prstGeom>
          <a:noFill/>
        </p:spPr>
        <p:txBody>
          <a:bodyPr wrap="square" rtlCol="0">
            <a:spAutoFit/>
          </a:bodyPr>
          <a:lstStyle/>
          <a:p>
            <a:r>
              <a:rPr lang="en-US" sz="2000" b="1" dirty="0" smtClean="0">
                <a:solidFill>
                  <a:schemeClr val="accent1">
                    <a:lumMod val="60000"/>
                    <a:lumOff val="40000"/>
                  </a:schemeClr>
                </a:solidFill>
              </a:rPr>
              <a:t>Advanced age is a known risk factor for the development of severe sepsis and increased mortality</a:t>
            </a:r>
            <a:r>
              <a:rPr lang="en-US" dirty="0" smtClean="0"/>
              <a:t> </a:t>
            </a:r>
            <a:r>
              <a:rPr lang="en-US" sz="1050" dirty="0" smtClean="0"/>
              <a:t>(Starr, M., Evers, M., &amp; Saito, H., 2009).</a:t>
            </a:r>
          </a:p>
          <a:p>
            <a:endParaRPr lang="en-US" sz="1050" dirty="0" smtClean="0"/>
          </a:p>
          <a:p>
            <a:endParaRPr lang="en-US" sz="1050" dirty="0" smtClean="0"/>
          </a:p>
          <a:p>
            <a:r>
              <a:rPr lang="en-US" sz="2000" b="1" dirty="0" smtClean="0">
                <a:solidFill>
                  <a:schemeClr val="accent1">
                    <a:lumMod val="60000"/>
                    <a:lumOff val="40000"/>
                  </a:schemeClr>
                </a:solidFill>
              </a:rPr>
              <a:t>Multiple theories exist including the presence of existing age related degenerative diseases, decreased immune response, increased release of cytokines,  age related chronic inflammation, and  chronic stress seen in the aged</a:t>
            </a:r>
            <a:r>
              <a:rPr lang="en-US" dirty="0" smtClean="0"/>
              <a:t> </a:t>
            </a:r>
            <a:r>
              <a:rPr lang="en-US" sz="1200" dirty="0" smtClean="0"/>
              <a:t>(De Maio, A., Torres, M., &amp; Reeves, R., 2005).</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response in sepsis</a:t>
            </a:r>
            <a:endParaRPr lang="en-US" dirty="0"/>
          </a:p>
        </p:txBody>
      </p:sp>
      <p:sp>
        <p:nvSpPr>
          <p:cNvPr id="3" name="Content Placeholder 2"/>
          <p:cNvSpPr>
            <a:spLocks noGrp="1"/>
          </p:cNvSpPr>
          <p:nvPr>
            <p:ph sz="half" idx="1"/>
          </p:nvPr>
        </p:nvSpPr>
        <p:spPr>
          <a:xfrm>
            <a:off x="4876800" y="3276600"/>
            <a:ext cx="4114800" cy="861774"/>
          </a:xfrm>
        </p:spPr>
        <p:txBody>
          <a:bodyPr/>
          <a:lstStyle/>
          <a:p>
            <a:endParaRPr lang="en-US" dirty="0" smtClean="0"/>
          </a:p>
          <a:p>
            <a:endParaRPr lang="en-US" dirty="0" smtClean="0"/>
          </a:p>
        </p:txBody>
      </p:sp>
      <p:pic>
        <p:nvPicPr>
          <p:cNvPr id="5" name="Picture 7" descr="C:\Users\michelle\AppData\Local\Microsoft\Windows\Temporary Internet Files\Content.IE5\NAKVHE3G\MCBD20150_0000[1].wmf"/>
          <p:cNvPicPr>
            <a:picLocks noGrp="1" noChangeAspect="1" noChangeArrowheads="1"/>
          </p:cNvPicPr>
          <p:nvPr>
            <p:ph sz="half" idx="2"/>
          </p:nvPr>
        </p:nvPicPr>
        <p:blipFill>
          <a:blip r:embed="rId2" cstate="print"/>
          <a:srcRect/>
          <a:stretch>
            <a:fillRect/>
          </a:stretch>
        </p:blipFill>
        <p:spPr bwMode="auto">
          <a:xfrm>
            <a:off x="5105400" y="1600200"/>
            <a:ext cx="3753012" cy="2819400"/>
          </a:xfrm>
          <a:prstGeom prst="rect">
            <a:avLst/>
          </a:prstGeom>
          <a:noFill/>
        </p:spPr>
      </p:pic>
      <p:sp>
        <p:nvSpPr>
          <p:cNvPr id="8" name="TextBox 7"/>
          <p:cNvSpPr txBox="1"/>
          <p:nvPr/>
        </p:nvSpPr>
        <p:spPr>
          <a:xfrm>
            <a:off x="304800" y="914400"/>
            <a:ext cx="4648200" cy="4678204"/>
          </a:xfrm>
          <a:prstGeom prst="rect">
            <a:avLst/>
          </a:prstGeom>
          <a:noFill/>
        </p:spPr>
        <p:txBody>
          <a:bodyPr wrap="square" rtlCol="0">
            <a:spAutoFit/>
          </a:bodyPr>
          <a:lstStyle/>
          <a:p>
            <a:r>
              <a:rPr lang="en-US" sz="2000" b="1" dirty="0" smtClean="0">
                <a:solidFill>
                  <a:schemeClr val="accent5">
                    <a:lumMod val="60000"/>
                    <a:lumOff val="40000"/>
                  </a:schemeClr>
                </a:solidFill>
              </a:rPr>
              <a:t>Homeostasis is the body’s goal at all costs.</a:t>
            </a:r>
          </a:p>
          <a:p>
            <a:endParaRPr lang="en-US" dirty="0" smtClean="0"/>
          </a:p>
          <a:p>
            <a:r>
              <a:rPr lang="en-US" sz="2000" dirty="0" smtClean="0"/>
              <a:t>When homeostasis is threatened, the body initiates regulatory processes termed the </a:t>
            </a:r>
            <a:r>
              <a:rPr lang="en-US" sz="2400" b="1" dirty="0" smtClean="0">
                <a:solidFill>
                  <a:srgbClr val="FF0000"/>
                </a:solidFill>
              </a:rPr>
              <a:t>Stress Response</a:t>
            </a:r>
            <a:r>
              <a:rPr lang="en-US" sz="2000" dirty="0" smtClean="0"/>
              <a:t>.</a:t>
            </a:r>
          </a:p>
          <a:p>
            <a:endParaRPr lang="en-US" dirty="0" smtClean="0"/>
          </a:p>
          <a:p>
            <a:r>
              <a:rPr lang="en-US" sz="2000" dirty="0" smtClean="0"/>
              <a:t>There are multiple triggers of the stress response. Normally the stress response protects us and is a limited process, turning off when we don’t need it any more.</a:t>
            </a:r>
          </a:p>
          <a:p>
            <a:endParaRPr lang="en-US" dirty="0" smtClean="0"/>
          </a:p>
          <a:p>
            <a:r>
              <a:rPr lang="en-US" sz="2000" dirty="0" smtClean="0"/>
              <a:t>During acute stress, the sympathetic nervous system is activated and begins the flight or fight response.</a:t>
            </a:r>
            <a:endParaRPr lang="en-US" dirty="0"/>
          </a:p>
        </p:txBody>
      </p:sp>
      <p:sp>
        <p:nvSpPr>
          <p:cNvPr id="9" name="Explosion 1 8"/>
          <p:cNvSpPr/>
          <p:nvPr/>
        </p:nvSpPr>
        <p:spPr bwMode="auto">
          <a:xfrm>
            <a:off x="2667000" y="5334000"/>
            <a:ext cx="4800600" cy="1524000"/>
          </a:xfrm>
          <a:prstGeom prst="irregularSeal1">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effectLst>
                  <a:outerShdw blurRad="38100" dist="38100" dir="2700000" algn="tl">
                    <a:srgbClr val="000000">
                      <a:alpha val="43137"/>
                    </a:srgbClr>
                  </a:outerShdw>
                </a:effectLst>
                <a:latin typeface="Segoe" pitchFamily="34" charset="0"/>
              </a:rPr>
              <a:t>Septic patients are “stressed”</a:t>
            </a:r>
          </a:p>
        </p:txBody>
      </p:sp>
      <p:sp>
        <p:nvSpPr>
          <p:cNvPr id="10" name="TextBox 9"/>
          <p:cNvSpPr txBox="1"/>
          <p:nvPr/>
        </p:nvSpPr>
        <p:spPr>
          <a:xfrm>
            <a:off x="838200" y="6627167"/>
            <a:ext cx="1382879" cy="461665"/>
          </a:xfrm>
          <a:prstGeom prst="rect">
            <a:avLst/>
          </a:prstGeom>
          <a:noFill/>
        </p:spPr>
        <p:txBody>
          <a:bodyPr wrap="none" rtlCol="0">
            <a:spAutoFit/>
          </a:bodyPr>
          <a:lstStyle/>
          <a:p>
            <a:r>
              <a:rPr lang="en-US" sz="1200" dirty="0" smtClean="0"/>
              <a:t>  Kunert, M., 2005.</a:t>
            </a:r>
          </a:p>
          <a:p>
            <a:endParaRPr lang="en-US" sz="12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64797"/>
          </a:xfrm>
        </p:spPr>
        <p:txBody>
          <a:bodyPr/>
          <a:lstStyle/>
          <a:p>
            <a:r>
              <a:rPr lang="en-US" dirty="0"/>
              <a:t>Stress response in sepsis</a:t>
            </a:r>
          </a:p>
        </p:txBody>
      </p:sp>
      <p:pic>
        <p:nvPicPr>
          <p:cNvPr id="2050" name="Picture 2"/>
          <p:cNvPicPr>
            <a:picLocks noChangeAspect="1" noChangeArrowheads="1"/>
          </p:cNvPicPr>
          <p:nvPr/>
        </p:nvPicPr>
        <p:blipFill>
          <a:blip r:embed="rId2" cstate="print"/>
          <a:srcRect/>
          <a:stretch>
            <a:fillRect/>
          </a:stretch>
        </p:blipFill>
        <p:spPr bwMode="auto">
          <a:xfrm>
            <a:off x="1828800" y="762000"/>
            <a:ext cx="5124450" cy="294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38200" y="4038600"/>
            <a:ext cx="3276600" cy="2308324"/>
          </a:xfrm>
          <a:prstGeom prst="rect">
            <a:avLst/>
          </a:prstGeom>
          <a:noFill/>
        </p:spPr>
        <p:txBody>
          <a:bodyPr wrap="square" rtlCol="0">
            <a:spAutoFit/>
          </a:bodyPr>
          <a:lstStyle/>
          <a:p>
            <a:r>
              <a:rPr lang="en-US" dirty="0" smtClean="0"/>
              <a:t>Chronic activation of the stress response leads to many health alterations including cardiovascular and immune diseases. Chronic stress puts patients at increased risk for developing severe sepsis and increases mortality.</a:t>
            </a:r>
            <a:endParaRPr lang="en-US" dirty="0"/>
          </a:p>
        </p:txBody>
      </p:sp>
      <p:sp>
        <p:nvSpPr>
          <p:cNvPr id="7" name="TextBox 6"/>
          <p:cNvSpPr txBox="1"/>
          <p:nvPr/>
        </p:nvSpPr>
        <p:spPr>
          <a:xfrm>
            <a:off x="4572000" y="3886200"/>
            <a:ext cx="4191000" cy="2585323"/>
          </a:xfrm>
          <a:prstGeom prst="rect">
            <a:avLst/>
          </a:prstGeom>
          <a:noFill/>
        </p:spPr>
        <p:txBody>
          <a:bodyPr wrap="square" rtlCol="0">
            <a:spAutoFit/>
          </a:bodyPr>
          <a:lstStyle/>
          <a:p>
            <a:r>
              <a:rPr lang="en-US" dirty="0" smtClean="0"/>
              <a:t>Because cortisol is released in response to stress, sometimes septic patients develop adrenal </a:t>
            </a:r>
            <a:r>
              <a:rPr lang="en-US" dirty="0" smtClean="0"/>
              <a:t>insufficiency from over secretion of cortisol; </a:t>
            </a:r>
            <a:r>
              <a:rPr lang="en-US" dirty="0" smtClean="0"/>
              <a:t>these patients have a higher mortality </a:t>
            </a:r>
            <a:r>
              <a:rPr lang="en-US" sz="1200" dirty="0" smtClean="0"/>
              <a:t>(Jean-Baptiste, E., 2007). </a:t>
            </a:r>
            <a:r>
              <a:rPr lang="en-US" dirty="0" smtClean="0"/>
              <a:t>Low dose steroid replacement may reduce mortality.</a:t>
            </a:r>
          </a:p>
          <a:p>
            <a:r>
              <a:rPr lang="en-US" dirty="0" smtClean="0"/>
              <a:t>Additionally, the action of cortisol increases blood glucose which impairs the ability of WBCs to kill bacteria.</a:t>
            </a:r>
            <a:endParaRPr lang="en-US" dirty="0"/>
          </a:p>
        </p:txBody>
      </p:sp>
      <p:sp>
        <p:nvSpPr>
          <p:cNvPr id="8" name="TextBox 7"/>
          <p:cNvSpPr txBox="1"/>
          <p:nvPr/>
        </p:nvSpPr>
        <p:spPr>
          <a:xfrm>
            <a:off x="914400" y="6627167"/>
            <a:ext cx="1309141" cy="461665"/>
          </a:xfrm>
          <a:prstGeom prst="rect">
            <a:avLst/>
          </a:prstGeom>
          <a:noFill/>
        </p:spPr>
        <p:txBody>
          <a:bodyPr wrap="none" rtlCol="0">
            <a:spAutoFit/>
          </a:bodyPr>
          <a:lstStyle/>
          <a:p>
            <a:r>
              <a:rPr lang="en-US" sz="1200" dirty="0" smtClean="0"/>
              <a:t> Kunert, M., 2005.</a:t>
            </a:r>
          </a:p>
          <a:p>
            <a:endParaRPr lang="en-US" sz="1200" dirty="0"/>
          </a:p>
        </p:txBody>
      </p:sp>
      <p:sp>
        <p:nvSpPr>
          <p:cNvPr id="9" name="TextBox 8"/>
          <p:cNvSpPr txBox="1"/>
          <p:nvPr/>
        </p:nvSpPr>
        <p:spPr>
          <a:xfrm>
            <a:off x="7086600" y="3352800"/>
            <a:ext cx="1905000" cy="400110"/>
          </a:xfrm>
          <a:prstGeom prst="rect">
            <a:avLst/>
          </a:prstGeom>
          <a:noFill/>
        </p:spPr>
        <p:txBody>
          <a:bodyPr wrap="square" rtlCol="0">
            <a:spAutoFit/>
          </a:bodyPr>
          <a:lstStyle/>
          <a:p>
            <a:r>
              <a:rPr lang="en-US" sz="1000" dirty="0" smtClean="0"/>
              <a:t>Created using Inspiration 9.0 by M. Westrich 2010</a:t>
            </a:r>
            <a:endParaRPr lang="en-US" sz="1000" dirty="0"/>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Hold on a minute…</a:t>
            </a:r>
            <a:endParaRPr lang="en-US" dirty="0"/>
          </a:p>
        </p:txBody>
      </p:sp>
      <p:pic>
        <p:nvPicPr>
          <p:cNvPr id="5122" name="Picture 2" descr="C:\Users\michelle\AppData\Local\Microsoft\Windows\Temporary Internet Files\Content.IE5\J20I5YE0\MCj04415680000[1].wmf"/>
          <p:cNvPicPr>
            <a:picLocks noChangeAspect="1" noChangeArrowheads="1"/>
          </p:cNvPicPr>
          <p:nvPr/>
        </p:nvPicPr>
        <p:blipFill>
          <a:blip r:embed="rId2" cstate="print"/>
          <a:srcRect/>
          <a:stretch>
            <a:fillRect/>
          </a:stretch>
        </p:blipFill>
        <p:spPr bwMode="auto">
          <a:xfrm>
            <a:off x="6867382" y="152400"/>
            <a:ext cx="2041668" cy="1981200"/>
          </a:xfrm>
          <a:prstGeom prst="rect">
            <a:avLst/>
          </a:prstGeom>
          <a:noFill/>
        </p:spPr>
      </p:pic>
      <p:sp>
        <p:nvSpPr>
          <p:cNvPr id="5" name="TextBox 4"/>
          <p:cNvSpPr txBox="1"/>
          <p:nvPr/>
        </p:nvSpPr>
        <p:spPr>
          <a:xfrm>
            <a:off x="152400" y="990600"/>
            <a:ext cx="7010400" cy="646331"/>
          </a:xfrm>
          <a:prstGeom prst="rect">
            <a:avLst/>
          </a:prstGeom>
          <a:noFill/>
        </p:spPr>
        <p:txBody>
          <a:bodyPr wrap="square" rtlCol="0">
            <a:spAutoFit/>
          </a:bodyPr>
          <a:lstStyle/>
          <a:p>
            <a:r>
              <a:rPr lang="en-US" b="1" dirty="0" smtClean="0"/>
              <a:t>Genetic alterations in cytokine genes can cause increased susceptibility to severe sepsis and increased mortality?</a:t>
            </a:r>
            <a:endParaRPr lang="en-US" b="1" dirty="0"/>
          </a:p>
        </p:txBody>
      </p:sp>
      <p:sp>
        <p:nvSpPr>
          <p:cNvPr id="6" name="TextBox 5"/>
          <p:cNvSpPr txBox="1"/>
          <p:nvPr/>
        </p:nvSpPr>
        <p:spPr>
          <a:xfrm>
            <a:off x="1143000" y="2895600"/>
            <a:ext cx="6573531" cy="523220"/>
          </a:xfrm>
          <a:prstGeom prst="rect">
            <a:avLst/>
          </a:prstGeom>
          <a:noFill/>
        </p:spPr>
        <p:txBody>
          <a:bodyPr wrap="none" rtlCol="0">
            <a:spAutoFit/>
          </a:bodyPr>
          <a:lstStyle/>
          <a:p>
            <a:r>
              <a:rPr lang="en-US" sz="2800" b="1" dirty="0" smtClean="0">
                <a:solidFill>
                  <a:schemeClr val="accent4">
                    <a:lumMod val="60000"/>
                    <a:lumOff val="40000"/>
                  </a:schemeClr>
                </a:solidFill>
              </a:rPr>
              <a:t>Stress contributes to all but the following? </a:t>
            </a:r>
            <a:endParaRPr lang="en-US" sz="2800" b="1" dirty="0">
              <a:solidFill>
                <a:schemeClr val="accent4">
                  <a:lumMod val="60000"/>
                  <a:lumOff val="40000"/>
                </a:schemeClr>
              </a:solidFill>
            </a:endParaRPr>
          </a:p>
        </p:txBody>
      </p:sp>
      <p:sp>
        <p:nvSpPr>
          <p:cNvPr id="7" name="Rounded Rectangle 6"/>
          <p:cNvSpPr/>
          <p:nvPr/>
        </p:nvSpPr>
        <p:spPr bwMode="auto">
          <a:xfrm>
            <a:off x="457200" y="44958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Sorry, this is a result of the stress response.</a:t>
            </a:r>
          </a:p>
        </p:txBody>
      </p:sp>
      <p:sp>
        <p:nvSpPr>
          <p:cNvPr id="8" name="Rounded Rectangle 7"/>
          <p:cNvSpPr/>
          <p:nvPr/>
        </p:nvSpPr>
        <p:spPr bwMode="auto">
          <a:xfrm>
            <a:off x="2971800" y="44958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Sorry, this is a result of the stress response.</a:t>
            </a:r>
          </a:p>
        </p:txBody>
      </p:sp>
      <p:sp>
        <p:nvSpPr>
          <p:cNvPr id="9" name="Rounded Rectangle 8"/>
          <p:cNvSpPr/>
          <p:nvPr/>
        </p:nvSpPr>
        <p:spPr bwMode="auto">
          <a:xfrm>
            <a:off x="762000" y="16764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True</a:t>
            </a:r>
          </a:p>
        </p:txBody>
      </p:sp>
      <p:sp>
        <p:nvSpPr>
          <p:cNvPr id="10" name="Rounded Rectangle 9"/>
          <p:cNvSpPr/>
          <p:nvPr/>
        </p:nvSpPr>
        <p:spPr bwMode="auto">
          <a:xfrm>
            <a:off x="533400" y="35052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Adrenal insufficiency</a:t>
            </a:r>
          </a:p>
        </p:txBody>
      </p:sp>
      <p:sp>
        <p:nvSpPr>
          <p:cNvPr id="11" name="Rounded Rectangle 10"/>
          <p:cNvSpPr/>
          <p:nvPr/>
        </p:nvSpPr>
        <p:spPr bwMode="auto">
          <a:xfrm>
            <a:off x="5334000" y="44958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Correct, this is a finding in sepsis, but not a result of the stress response.</a:t>
            </a:r>
          </a:p>
        </p:txBody>
      </p:sp>
      <p:sp>
        <p:nvSpPr>
          <p:cNvPr id="12" name="Rounded Rectangle 11"/>
          <p:cNvSpPr/>
          <p:nvPr/>
        </p:nvSpPr>
        <p:spPr bwMode="auto">
          <a:xfrm>
            <a:off x="2971800" y="35052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Hyperglycemia</a:t>
            </a:r>
          </a:p>
        </p:txBody>
      </p:sp>
      <p:sp>
        <p:nvSpPr>
          <p:cNvPr id="13" name="Rounded Rectangle 12"/>
          <p:cNvSpPr/>
          <p:nvPr/>
        </p:nvSpPr>
        <p:spPr bwMode="auto">
          <a:xfrm>
            <a:off x="5257800" y="35052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Increased lactate</a:t>
            </a:r>
          </a:p>
        </p:txBody>
      </p:sp>
      <p:sp>
        <p:nvSpPr>
          <p:cNvPr id="14" name="Rounded Rectangle 13"/>
          <p:cNvSpPr/>
          <p:nvPr/>
        </p:nvSpPr>
        <p:spPr bwMode="auto">
          <a:xfrm>
            <a:off x="3352800" y="16764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False</a:t>
            </a:r>
          </a:p>
        </p:txBody>
      </p:sp>
      <p:sp>
        <p:nvSpPr>
          <p:cNvPr id="15" name="Rounded Rectangle 14"/>
          <p:cNvSpPr/>
          <p:nvPr/>
        </p:nvSpPr>
        <p:spPr bwMode="auto">
          <a:xfrm>
            <a:off x="762000" y="16764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That’s right!</a:t>
            </a:r>
          </a:p>
        </p:txBody>
      </p:sp>
      <p:sp>
        <p:nvSpPr>
          <p:cNvPr id="16" name="Rounded Rectangle 15"/>
          <p:cNvSpPr/>
          <p:nvPr/>
        </p:nvSpPr>
        <p:spPr bwMode="auto">
          <a:xfrm>
            <a:off x="3352800" y="1676400"/>
            <a:ext cx="21336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No, genetics can increase incidence and mortality</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nextCondLst>
                <p:cond evt="onClick" delay="0">
                  <p:tgtEl>
                    <p:spTgt spid="12"/>
                  </p:tgtEl>
                </p:cond>
              </p:nextCondLst>
            </p:seq>
          </p:childTnLst>
        </p:cTn>
      </p:par>
    </p:tnLst>
    <p:bldLst>
      <p:bldP spid="7" grpId="0" animBg="1"/>
      <p:bldP spid="8" grpId="0" animBg="1"/>
      <p:bldP spid="11"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838200" y="838201"/>
            <a:ext cx="7924800" cy="3102388"/>
          </a:xfrm>
        </p:spPr>
        <p:txBody>
          <a:bodyPr/>
          <a:lstStyle/>
          <a:p>
            <a:pPr>
              <a:buNone/>
            </a:pPr>
            <a:r>
              <a:rPr lang="en-US" dirty="0" smtClean="0"/>
              <a:t>A 42 y/o man presents to the ED with warmth, tenderness, redness and swelling to his right thigh. He has been taking care of it himself for two days and comes in because of increased pain and swelling to the area. His wife states that he has had a fever and has been acting “funny” since last night.</a:t>
            </a:r>
          </a:p>
        </p:txBody>
      </p:sp>
      <p:sp>
        <p:nvSpPr>
          <p:cNvPr id="5" name="TextBox 4"/>
          <p:cNvSpPr txBox="1"/>
          <p:nvPr/>
        </p:nvSpPr>
        <p:spPr>
          <a:xfrm>
            <a:off x="1143000" y="4026456"/>
            <a:ext cx="3917867" cy="2831544"/>
          </a:xfrm>
          <a:prstGeom prst="rect">
            <a:avLst/>
          </a:prstGeom>
          <a:noFill/>
        </p:spPr>
        <p:txBody>
          <a:bodyPr wrap="none" rtlCol="0">
            <a:spAutoFit/>
          </a:bodyPr>
          <a:lstStyle/>
          <a:p>
            <a:pPr>
              <a:buNone/>
            </a:pPr>
            <a:r>
              <a:rPr lang="en-US" sz="3200" dirty="0" smtClean="0"/>
              <a:t>BP 84/62</a:t>
            </a:r>
          </a:p>
          <a:p>
            <a:pPr>
              <a:buNone/>
            </a:pPr>
            <a:r>
              <a:rPr lang="en-US" sz="3200" dirty="0" smtClean="0"/>
              <a:t>Pulse 116</a:t>
            </a:r>
          </a:p>
          <a:p>
            <a:pPr>
              <a:buNone/>
            </a:pPr>
            <a:r>
              <a:rPr lang="en-US" sz="3200" dirty="0" smtClean="0"/>
              <a:t>RR 32</a:t>
            </a:r>
          </a:p>
          <a:p>
            <a:pPr>
              <a:buNone/>
            </a:pPr>
            <a:r>
              <a:rPr lang="en-US" sz="3200" dirty="0" smtClean="0"/>
              <a:t>SpO2 85% on room air</a:t>
            </a:r>
          </a:p>
          <a:p>
            <a:pPr>
              <a:buNone/>
            </a:pPr>
            <a:r>
              <a:rPr lang="en-US" sz="3200" dirty="0" smtClean="0"/>
              <a:t>Temp 102° F</a:t>
            </a:r>
          </a:p>
          <a:p>
            <a:endParaRPr lang="en-US" dirty="0"/>
          </a:p>
        </p:txBody>
      </p:sp>
      <p:pic>
        <p:nvPicPr>
          <p:cNvPr id="2050" name="Picture 2" descr="C:\Users\michelle\AppData\Local\Microsoft\Windows\Temporary Internet Files\Content.IE5\XMUC16WV\MCj04280670000[1].wmf"/>
          <p:cNvPicPr>
            <a:picLocks noChangeAspect="1" noChangeArrowheads="1"/>
          </p:cNvPicPr>
          <p:nvPr/>
        </p:nvPicPr>
        <p:blipFill>
          <a:blip r:embed="rId2" cstate="print"/>
          <a:srcRect/>
          <a:stretch>
            <a:fillRect/>
          </a:stretch>
        </p:blipFill>
        <p:spPr bwMode="auto">
          <a:xfrm>
            <a:off x="6553200" y="4114800"/>
            <a:ext cx="1939925" cy="1774825"/>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j03885170000[1].wav">
            <a:hlinkClick r:id="" action="ppaction://media"/>
          </p:cNvPr>
          <p:cNvPicPr>
            <a:picLocks noRot="1" noChangeAspect="1"/>
          </p:cNvPicPr>
          <p:nvPr>
            <a:wavAudioFile r:embed="rId1" name="MSj03885170000[1].wav"/>
          </p:nvPr>
        </p:nvPicPr>
        <p:blipFill>
          <a:blip r:embed="rId3" cstate="print"/>
          <a:stretch>
            <a:fillRect/>
          </a:stretch>
        </p:blipFill>
        <p:spPr>
          <a:xfrm>
            <a:off x="2971800" y="4038600"/>
            <a:ext cx="304800" cy="304800"/>
          </a:xfrm>
          <a:prstGeom prst="rect">
            <a:avLst/>
          </a:prstGeom>
        </p:spPr>
      </p:pic>
      <p:sp>
        <p:nvSpPr>
          <p:cNvPr id="2" name="Title 1"/>
          <p:cNvSpPr>
            <a:spLocks noGrp="1"/>
          </p:cNvSpPr>
          <p:nvPr>
            <p:ph type="title"/>
          </p:nvPr>
        </p:nvSpPr>
        <p:spPr/>
        <p:txBody>
          <a:bodyPr/>
          <a:lstStyle/>
          <a:p>
            <a:r>
              <a:rPr lang="en-US" dirty="0" smtClean="0"/>
              <a:t>Case study 1 cont.</a:t>
            </a:r>
            <a:endParaRPr lang="en-US" dirty="0"/>
          </a:p>
        </p:txBody>
      </p:sp>
      <p:sp>
        <p:nvSpPr>
          <p:cNvPr id="3" name="Content Placeholder 2"/>
          <p:cNvSpPr>
            <a:spLocks noGrp="1"/>
          </p:cNvSpPr>
          <p:nvPr>
            <p:ph idx="1"/>
          </p:nvPr>
        </p:nvSpPr>
        <p:spPr>
          <a:xfrm>
            <a:off x="381000" y="1371600"/>
            <a:ext cx="8382000" cy="553998"/>
          </a:xfrm>
        </p:spPr>
        <p:txBody>
          <a:bodyPr/>
          <a:lstStyle/>
          <a:p>
            <a:pPr>
              <a:buNone/>
            </a:pPr>
            <a:r>
              <a:rPr lang="en-US" sz="4000" dirty="0" smtClean="0"/>
              <a:t>Does this patient have severe sepsis?</a:t>
            </a:r>
          </a:p>
        </p:txBody>
      </p:sp>
      <p:pic>
        <p:nvPicPr>
          <p:cNvPr id="6147" name="Picture 3" descr="C:\Users\michelle\Pictures\Microsoft Clip Organizer\j0283668.gif"/>
          <p:cNvPicPr>
            <a:picLocks noChangeAspect="1" noChangeArrowheads="1"/>
          </p:cNvPicPr>
          <p:nvPr/>
        </p:nvPicPr>
        <p:blipFill>
          <a:blip r:embed="rId4" cstate="print"/>
          <a:srcRect/>
          <a:stretch>
            <a:fillRect/>
          </a:stretch>
        </p:blipFill>
        <p:spPr bwMode="auto">
          <a:xfrm>
            <a:off x="1371600" y="2514600"/>
            <a:ext cx="3505200" cy="3827518"/>
          </a:xfrm>
          <a:prstGeom prst="rect">
            <a:avLst/>
          </a:prstGeom>
          <a:noFill/>
        </p:spPr>
      </p:pic>
      <p:sp>
        <p:nvSpPr>
          <p:cNvPr id="6" name="Rectangle 5">
            <a:hlinkClick r:id="rId5" action="ppaction://hlinksldjump"/>
          </p:cNvPr>
          <p:cNvSpPr/>
          <p:nvPr/>
        </p:nvSpPr>
        <p:spPr bwMode="auto">
          <a:xfrm>
            <a:off x="5638800" y="2667000"/>
            <a:ext cx="1981200" cy="914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Segoe" pitchFamily="34" charset="0"/>
              </a:rPr>
              <a:t>Yes</a:t>
            </a:r>
          </a:p>
        </p:txBody>
      </p:sp>
      <p:sp>
        <p:nvSpPr>
          <p:cNvPr id="7" name="Rectangle 6">
            <a:hlinkClick r:id="rId6" action="ppaction://hlinksldjump"/>
          </p:cNvPr>
          <p:cNvSpPr/>
          <p:nvPr/>
        </p:nvSpPr>
        <p:spPr bwMode="auto">
          <a:xfrm>
            <a:off x="5715000" y="4038600"/>
            <a:ext cx="1981200" cy="914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Segoe" pitchFamily="34" charset="0"/>
              </a:rPr>
              <a:t>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cont</a:t>
            </a:r>
          </a:p>
        </p:txBody>
      </p:sp>
      <p:sp>
        <p:nvSpPr>
          <p:cNvPr id="3" name="Content Placeholder 2"/>
          <p:cNvSpPr>
            <a:spLocks noGrp="1"/>
          </p:cNvSpPr>
          <p:nvPr>
            <p:ph type="body" sz="quarter" idx="4294967295"/>
          </p:nvPr>
        </p:nvSpPr>
        <p:spPr>
          <a:xfrm>
            <a:off x="0" y="1295400"/>
            <a:ext cx="8382000" cy="4284663"/>
          </a:xfrm>
        </p:spPr>
        <p:txBody>
          <a:bodyPr/>
          <a:lstStyle/>
          <a:p>
            <a:pPr>
              <a:buNone/>
            </a:pPr>
            <a:r>
              <a:rPr lang="en-US" dirty="0" smtClean="0"/>
              <a:t>Yes. He has an infection in his leg which is worsening. Fever, tachycardia, tachypnea, hypoxia, hypotension and confusion.</a:t>
            </a:r>
          </a:p>
          <a:p>
            <a:pPr>
              <a:buNone/>
            </a:pPr>
            <a:r>
              <a:rPr lang="en-US" dirty="0" smtClean="0"/>
              <a:t>This patient has </a:t>
            </a:r>
            <a:r>
              <a:rPr lang="en-US" u="sng" dirty="0" smtClean="0"/>
              <a:t>septic shock </a:t>
            </a:r>
            <a:r>
              <a:rPr lang="en-US" dirty="0" smtClean="0"/>
              <a:t>(infection </a:t>
            </a:r>
            <a:r>
              <a:rPr lang="en-US" dirty="0" smtClean="0">
                <a:solidFill>
                  <a:srgbClr val="FF0000"/>
                </a:solidFill>
              </a:rPr>
              <a:t>plus</a:t>
            </a:r>
            <a:r>
              <a:rPr lang="en-US" dirty="0" smtClean="0"/>
              <a:t> more than one s/sx of SIRS </a:t>
            </a:r>
            <a:r>
              <a:rPr lang="en-US" dirty="0" smtClean="0">
                <a:solidFill>
                  <a:srgbClr val="FF0000"/>
                </a:solidFill>
              </a:rPr>
              <a:t>plus</a:t>
            </a:r>
            <a:r>
              <a:rPr lang="en-US" dirty="0" smtClean="0"/>
              <a:t> hypotension.</a:t>
            </a:r>
          </a:p>
          <a:p>
            <a:pPr>
              <a:buNone/>
            </a:pPr>
            <a:r>
              <a:rPr lang="en-US" dirty="0" smtClean="0"/>
              <a:t>He has increased risk of death related to his multiple organ dysfunction (neurologic, cardiovascular, respiratory.)</a:t>
            </a:r>
          </a:p>
          <a:p>
            <a:endParaRPr lang="en-US" dirty="0"/>
          </a:p>
        </p:txBody>
      </p:sp>
      <p:pic>
        <p:nvPicPr>
          <p:cNvPr id="5" name="Picture 2" descr="C:\Users\michelle\AppData\Local\Microsoft\Windows\Temporary Internet Files\Content.IE5\IWBHNL4V\MCj04244420000[1].wmf"/>
          <p:cNvPicPr>
            <a:picLocks noChangeAspect="1" noChangeArrowheads="1"/>
          </p:cNvPicPr>
          <p:nvPr/>
        </p:nvPicPr>
        <p:blipFill>
          <a:blip r:embed="rId2" cstate="print"/>
          <a:srcRect/>
          <a:stretch>
            <a:fillRect/>
          </a:stretch>
        </p:blipFill>
        <p:spPr bwMode="auto">
          <a:xfrm>
            <a:off x="7315200" y="4267200"/>
            <a:ext cx="1371600" cy="1622425"/>
          </a:xfrm>
          <a:prstGeom prst="rect">
            <a:avLst/>
          </a:prstGeom>
          <a:noFill/>
          <a:ln w="9525">
            <a:noFill/>
            <a:miter lim="800000"/>
            <a:headEnd/>
            <a:tailEnd/>
          </a:ln>
        </p:spPr>
      </p:pic>
      <p:sp>
        <p:nvSpPr>
          <p:cNvPr id="7" name="Action Button: Forward or Next 6">
            <a:hlinkClick r:id="rId3" action="ppaction://hlinksldjump" highlightClick="1"/>
          </p:cNvPr>
          <p:cNvSpPr/>
          <p:nvPr/>
        </p:nvSpPr>
        <p:spPr bwMode="auto">
          <a:xfrm>
            <a:off x="8153400" y="5943600"/>
            <a:ext cx="838200" cy="737616"/>
          </a:xfrm>
          <a:prstGeom prst="actionButtonForwardNex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cont.</a:t>
            </a:r>
            <a:endParaRPr lang="en-US" dirty="0"/>
          </a:p>
        </p:txBody>
      </p:sp>
      <p:sp>
        <p:nvSpPr>
          <p:cNvPr id="3" name="Text Placeholder 2"/>
          <p:cNvSpPr>
            <a:spLocks noGrp="1"/>
          </p:cNvSpPr>
          <p:nvPr>
            <p:ph type="body" sz="quarter" idx="4294967295"/>
          </p:nvPr>
        </p:nvSpPr>
        <p:spPr>
          <a:xfrm>
            <a:off x="762000" y="1371600"/>
            <a:ext cx="8382000" cy="1428750"/>
          </a:xfrm>
        </p:spPr>
        <p:txBody>
          <a:bodyPr/>
          <a:lstStyle/>
          <a:p>
            <a:pPr algn="ctr">
              <a:buNone/>
            </a:pPr>
            <a:r>
              <a:rPr lang="en-US" dirty="0" smtClean="0"/>
              <a:t>Incorrect, try again.</a:t>
            </a:r>
          </a:p>
          <a:p>
            <a:pPr>
              <a:buNone/>
            </a:pPr>
            <a:r>
              <a:rPr lang="en-US" dirty="0" smtClean="0"/>
              <a:t>Remember the definition and symptoms of severe sepsis </a:t>
            </a:r>
            <a:endParaRPr lang="en-US" dirty="0"/>
          </a:p>
        </p:txBody>
      </p:sp>
      <p:sp>
        <p:nvSpPr>
          <p:cNvPr id="4" name="Action Button: Back or Previous 3">
            <a:hlinkClick r:id="rId2" action="ppaction://hlinksldjump" highlightClick="1"/>
          </p:cNvPr>
          <p:cNvSpPr/>
          <p:nvPr/>
        </p:nvSpPr>
        <p:spPr bwMode="auto">
          <a:xfrm>
            <a:off x="8305800" y="6019800"/>
            <a:ext cx="685800" cy="661416"/>
          </a:xfrm>
          <a:prstGeom prst="actionButtonBackPrevious">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197" name="Picture 5" descr="C:\Users\michelle\AppData\Local\Microsoft\Windows\Temporary Internet Files\Content.IE5\NAKVHE3G\MPj04332180000[1].jpg"/>
          <p:cNvPicPr>
            <a:picLocks noChangeAspect="1" noChangeArrowheads="1"/>
          </p:cNvPicPr>
          <p:nvPr/>
        </p:nvPicPr>
        <p:blipFill>
          <a:blip r:embed="rId3" cstate="print"/>
          <a:srcRect/>
          <a:stretch>
            <a:fillRect/>
          </a:stretch>
        </p:blipFill>
        <p:spPr bwMode="auto">
          <a:xfrm>
            <a:off x="2514600" y="3124200"/>
            <a:ext cx="3581400" cy="3581400"/>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cont. Treatment</a:t>
            </a:r>
            <a:endParaRPr lang="en-US" dirty="0"/>
          </a:p>
        </p:txBody>
      </p:sp>
      <p:sp>
        <p:nvSpPr>
          <p:cNvPr id="3" name="Content Placeholder 2"/>
          <p:cNvSpPr>
            <a:spLocks noGrp="1"/>
          </p:cNvSpPr>
          <p:nvPr>
            <p:ph idx="1"/>
          </p:nvPr>
        </p:nvSpPr>
        <p:spPr>
          <a:xfrm>
            <a:off x="304800" y="1447800"/>
            <a:ext cx="8382000" cy="3705630"/>
          </a:xfrm>
        </p:spPr>
        <p:txBody>
          <a:bodyPr/>
          <a:lstStyle/>
          <a:p>
            <a:r>
              <a:rPr lang="en-US" sz="2800" dirty="0" smtClean="0">
                <a:hlinkClick r:id="rId2" action="ppaction://hlinksldjump" tooltip="A central line will be placed and he will recieve large amounts of IV fluids."/>
              </a:rPr>
              <a:t>Volume- Replace lost fluids</a:t>
            </a:r>
            <a:endParaRPr lang="en-US" sz="2800" dirty="0" smtClean="0"/>
          </a:p>
          <a:p>
            <a:r>
              <a:rPr lang="en-US" sz="2800" dirty="0" smtClean="0">
                <a:hlinkClick r:id="rId2" action="ppaction://hlinksldjump" tooltip="Norepinephrine (Levophed) will be started as a vasopressor to obtain a MAP (mean arterial pressure) of 65."/>
              </a:rPr>
              <a:t>Vasopressors- goal of MAP &gt;65</a:t>
            </a:r>
            <a:endParaRPr lang="en-US" sz="2800" dirty="0" smtClean="0"/>
          </a:p>
          <a:p>
            <a:r>
              <a:rPr lang="en-US" sz="2800" dirty="0" smtClean="0"/>
              <a:t>Labs: cultures, </a:t>
            </a:r>
            <a:r>
              <a:rPr lang="en-US" sz="2800" dirty="0" smtClean="0">
                <a:hlinkClick r:id="rId2" action="ppaction://hlinksldjump" tooltip="arterial blood gas (also maybe a venous blood gas to check the amount of oxygen in the venous blood, it should be about 75%)"/>
              </a:rPr>
              <a:t>ABG</a:t>
            </a:r>
            <a:r>
              <a:rPr lang="en-US" sz="2800" dirty="0" smtClean="0"/>
              <a:t>, lactate, </a:t>
            </a:r>
            <a:r>
              <a:rPr lang="en-US" sz="2800" dirty="0" smtClean="0">
                <a:hlinkClick r:id="rId2" action="ppaction://hlinksldjump" tooltip="complete blood count"/>
              </a:rPr>
              <a:t>CBC</a:t>
            </a:r>
            <a:r>
              <a:rPr lang="en-US" sz="2800" dirty="0" smtClean="0"/>
              <a:t>, </a:t>
            </a:r>
            <a:r>
              <a:rPr lang="en-US" sz="2800" dirty="0" smtClean="0">
                <a:hlinkClick r:id="rId2" action="ppaction://hlinksldjump" tooltip="complete metabolic panel "/>
              </a:rPr>
              <a:t>CMP</a:t>
            </a:r>
            <a:r>
              <a:rPr lang="en-US" sz="2800" dirty="0" smtClean="0"/>
              <a:t>, </a:t>
            </a:r>
            <a:r>
              <a:rPr lang="en-US" sz="2800" dirty="0" smtClean="0">
                <a:hlinkClick r:id="rId2" action="ppaction://hlinksldjump" tooltip="liver function test"/>
              </a:rPr>
              <a:t>LFT</a:t>
            </a:r>
            <a:r>
              <a:rPr lang="en-US" sz="2800" dirty="0" smtClean="0"/>
              <a:t>, </a:t>
            </a:r>
            <a:r>
              <a:rPr lang="en-US" sz="2800" dirty="0" smtClean="0">
                <a:hlinkClick r:id="rId2" action="ppaction://hlinksldjump" tooltip="C reactive protein"/>
              </a:rPr>
              <a:t>CRP</a:t>
            </a:r>
            <a:endParaRPr lang="en-US" sz="2800" dirty="0" smtClean="0"/>
          </a:p>
          <a:p>
            <a:r>
              <a:rPr lang="en-US" sz="2800" dirty="0" smtClean="0"/>
              <a:t>Antibiotics</a:t>
            </a:r>
          </a:p>
          <a:p>
            <a:r>
              <a:rPr lang="en-US" sz="2800" dirty="0" smtClean="0"/>
              <a:t>O₂- may require </a:t>
            </a:r>
            <a:r>
              <a:rPr lang="en-US" sz="2800" dirty="0" smtClean="0">
                <a:hlinkClick r:id="rId2" action="ppaction://hlinksldjump" tooltip="Placing a breathing tube into the patient's airway and provide mechanical ventilation to support the respiratory function."/>
              </a:rPr>
              <a:t>intubation</a:t>
            </a:r>
            <a:endParaRPr lang="en-US" sz="2800" dirty="0" smtClean="0"/>
          </a:p>
          <a:p>
            <a:r>
              <a:rPr lang="en-US" sz="2800" dirty="0" smtClean="0"/>
              <a:t>Surgery- remove infected tissue</a:t>
            </a:r>
          </a:p>
          <a:p>
            <a:r>
              <a:rPr lang="en-US" sz="2800" dirty="0" smtClean="0"/>
              <a:t>Corticosteroids/glucose control prn</a:t>
            </a:r>
          </a:p>
          <a:p>
            <a:r>
              <a:rPr lang="en-US" sz="2800" dirty="0" smtClean="0">
                <a:hlinkClick r:id="rId2" action="ppaction://hlinksldjump" tooltip="This patient will be admitted to the Intensive care unit."/>
              </a:rPr>
              <a:t>ICU! </a:t>
            </a:r>
            <a:endParaRPr lang="en-US" sz="2800" dirty="0"/>
          </a:p>
        </p:txBody>
      </p:sp>
      <p:pic>
        <p:nvPicPr>
          <p:cNvPr id="4" name="Picture 2" descr="C:\Users\michelle\AppData\Local\Microsoft\Windows\Temporary Internet Files\Content.IE5\IWBHNL4V\MCj04244420000[1].wmf"/>
          <p:cNvPicPr>
            <a:picLocks noChangeAspect="1" noChangeArrowheads="1"/>
          </p:cNvPicPr>
          <p:nvPr/>
        </p:nvPicPr>
        <p:blipFill>
          <a:blip r:embed="rId3" cstate="print"/>
          <a:srcRect/>
          <a:stretch>
            <a:fillRect/>
          </a:stretch>
        </p:blipFill>
        <p:spPr bwMode="auto">
          <a:xfrm>
            <a:off x="7315200" y="4267200"/>
            <a:ext cx="1371600" cy="1622425"/>
          </a:xfrm>
          <a:prstGeom prst="rect">
            <a:avLst/>
          </a:prstGeom>
          <a:noFill/>
          <a:ln w="9525">
            <a:noFill/>
            <a:miter lim="800000"/>
            <a:headEnd/>
            <a:tailEnd/>
          </a:ln>
        </p:spPr>
      </p:pic>
      <p:sp>
        <p:nvSpPr>
          <p:cNvPr id="5" name="TextBox 4"/>
          <p:cNvSpPr txBox="1"/>
          <p:nvPr/>
        </p:nvSpPr>
        <p:spPr>
          <a:xfrm>
            <a:off x="1066800" y="762000"/>
            <a:ext cx="7353423"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treatments will this patient receive?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838200" y="5181600"/>
            <a:ext cx="6553200" cy="1200329"/>
          </a:xfrm>
          <a:prstGeom prst="rect">
            <a:avLst/>
          </a:prstGeom>
          <a:noFill/>
        </p:spPr>
        <p:txBody>
          <a:bodyPr wrap="square" rtlCol="0">
            <a:spAutoFit/>
          </a:bodyPr>
          <a:lstStyle/>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This patient has more than a 60% mortality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risk based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on the diagnosis of septic shock and the number of organs failing!</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a:xfrm>
            <a:off x="381000" y="914401"/>
            <a:ext cx="8382000" cy="4431983"/>
          </a:xfrm>
        </p:spPr>
        <p:txBody>
          <a:bodyPr/>
          <a:lstStyle/>
          <a:p>
            <a:pPr>
              <a:buNone/>
            </a:pPr>
            <a:r>
              <a:rPr lang="en-US" dirty="0" smtClean="0"/>
              <a:t>80 y/o female admitted to medical unit from a nursing home with pneumonia. Cultures were obtained and she was started on IV antibiotics. On her second day her urine output is 25ml/hr. Her BP is 85/40 (admit baseline 108/62). On her last vital sign check the CNA told the nurse that her O2 sat was 87% on room air (baseline was 94%). Her family thinks that she must not be sleeping well in the hospital because she is unusually restless and forgetful today.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228600" y="914400"/>
            <a:ext cx="4114800" cy="4321183"/>
          </a:xfrm>
        </p:spPr>
        <p:txBody>
          <a:bodyPr/>
          <a:lstStyle/>
          <a:p>
            <a:r>
              <a:rPr lang="en-US" sz="1800" dirty="0" smtClean="0"/>
              <a:t>Infection: Microorganism invasion of a normally sterile site.</a:t>
            </a:r>
          </a:p>
          <a:p>
            <a:endParaRPr lang="en-US" sz="1800" dirty="0" smtClean="0"/>
          </a:p>
          <a:p>
            <a:pPr marL="339976" lvl="1" indent="-339976">
              <a:buBlip>
                <a:blip r:embed="rId2"/>
              </a:buBlip>
            </a:pPr>
            <a:r>
              <a:rPr lang="en-US" sz="1800" dirty="0" smtClean="0"/>
              <a:t>Sepsis: Refers to the body’s systemic response to an infection. An infection with the presence of more than one of the  symptoms of systemic inflammatory response (SIRS).</a:t>
            </a:r>
          </a:p>
          <a:p>
            <a:endParaRPr lang="en-US" sz="1800" dirty="0" smtClean="0"/>
          </a:p>
          <a:p>
            <a:pPr marL="339976" lvl="1" indent="-339976">
              <a:buBlip>
                <a:blip r:embed="rId2"/>
              </a:buBlip>
            </a:pPr>
            <a:r>
              <a:rPr lang="en-US" sz="1800" dirty="0" smtClean="0"/>
              <a:t>Severe sepsis: Sepsis with organ dysfunction, </a:t>
            </a:r>
            <a:r>
              <a:rPr lang="en-US" sz="1800" dirty="0" smtClean="0">
                <a:hlinkClick r:id="rId3" action="ppaction://hlinksldjump" tooltip="Hypoperfusion relates to lactic acidosis, where cells are deprived of oxygen due to microemboli forming in the vasculature. As a result, cells undergo anaerobic metabolism and lactate is produced."/>
              </a:rPr>
              <a:t>hypoperfusion</a:t>
            </a:r>
            <a:r>
              <a:rPr lang="en-US" sz="1800" dirty="0" smtClean="0"/>
              <a:t> or </a:t>
            </a:r>
            <a:r>
              <a:rPr lang="en-US" sz="1800" dirty="0" smtClean="0">
                <a:hlinkClick r:id="rId3" action="ppaction://hlinksldjump" tooltip="Hypotension is &lt;90 systolic, &lt;40 diastolic"/>
              </a:rPr>
              <a:t>hypotension </a:t>
            </a:r>
            <a:r>
              <a:rPr lang="en-US" sz="1800" dirty="0" smtClean="0"/>
              <a:t>(infection + SIRS+ organ dysfunction).</a:t>
            </a:r>
          </a:p>
          <a:p>
            <a:endParaRPr lang="en-US" sz="1800" dirty="0" smtClean="0"/>
          </a:p>
          <a:p>
            <a:r>
              <a:rPr lang="en-US" sz="1800" dirty="0" smtClean="0"/>
              <a:t>Septic shock: Sepsis with hypotension despite adequate fluid resuscitation.</a:t>
            </a:r>
            <a:endParaRPr lang="en-US" sz="2400" dirty="0" smtClean="0"/>
          </a:p>
        </p:txBody>
      </p:sp>
      <p:sp>
        <p:nvSpPr>
          <p:cNvPr id="6" name="Content Placeholder 5"/>
          <p:cNvSpPr>
            <a:spLocks noGrp="1"/>
          </p:cNvSpPr>
          <p:nvPr>
            <p:ph sz="half" idx="2"/>
          </p:nvPr>
        </p:nvSpPr>
        <p:spPr>
          <a:xfrm>
            <a:off x="4495800" y="762000"/>
            <a:ext cx="4648200" cy="4930581"/>
          </a:xfrm>
        </p:spPr>
        <p:txBody>
          <a:bodyPr/>
          <a:lstStyle/>
          <a:p>
            <a:r>
              <a:rPr lang="en-US" sz="1800" dirty="0" smtClean="0"/>
              <a:t>Systemic inflammatory response  syndrome (SIRS):       </a:t>
            </a:r>
          </a:p>
          <a:p>
            <a:pPr>
              <a:buNone/>
            </a:pPr>
            <a:r>
              <a:rPr lang="en-US" sz="1800" dirty="0" smtClean="0"/>
              <a:t>	 A complex, widespread inflammatory response to a clinical trigger. i.e.  Infection, trauma, burns, surgery, pancreatitis.</a:t>
            </a:r>
          </a:p>
          <a:p>
            <a:pPr lvl="1"/>
            <a:r>
              <a:rPr lang="en-US" sz="1800" dirty="0" smtClean="0"/>
              <a:t>Temperature  &gt; 38°C or &lt; 36°C (&gt;100.4°F or &lt;96.8°F)</a:t>
            </a:r>
          </a:p>
          <a:p>
            <a:pPr lvl="1"/>
            <a:r>
              <a:rPr lang="en-US" sz="1800" dirty="0" smtClean="0">
                <a:hlinkClick r:id="rId3" action="ppaction://hlinksldjump" tooltip="The heart will speed up in order to try to keep up with the oxygen demands of the body."/>
              </a:rPr>
              <a:t>Heart rate &gt;90/min</a:t>
            </a:r>
            <a:endParaRPr lang="en-US" sz="1800" dirty="0" smtClean="0"/>
          </a:p>
          <a:p>
            <a:pPr lvl="1"/>
            <a:r>
              <a:rPr lang="en-US" sz="1800" dirty="0" smtClean="0">
                <a:hlinkClick r:id="rId3" action="ppaction://hlinksldjump" tooltip="The lungs will speed up respiration in an attempt to blow off more carbon dioxide (CO2) an acid, to try to compensate for the increased lactate produced by the cells through anaerobic metabolism."/>
              </a:rPr>
              <a:t>Respiratory rate &gt;20/min or PaCO2 &lt; 32mm HG</a:t>
            </a:r>
            <a:endParaRPr lang="en-US" sz="1800" dirty="0" smtClean="0"/>
          </a:p>
          <a:p>
            <a:pPr lvl="1"/>
            <a:r>
              <a:rPr lang="en-US" sz="1800" dirty="0" smtClean="0"/>
              <a:t>WBC &gt;12 or &lt;4 or with 10% immature neutrophils (</a:t>
            </a:r>
            <a:r>
              <a:rPr lang="en-US" sz="1800" dirty="0" smtClean="0">
                <a:hlinkClick r:id="rId4" action="ppaction://hlinksldjump" tooltip="immature neutrophils released by the bone marrow in response to infection"/>
              </a:rPr>
              <a:t>bands</a:t>
            </a:r>
            <a:r>
              <a:rPr lang="en-US" sz="1800" dirty="0" smtClean="0"/>
              <a:t>)</a:t>
            </a:r>
          </a:p>
          <a:p>
            <a:pPr lvl="1"/>
            <a:endParaRPr lang="en-US" sz="1800" dirty="0" smtClean="0"/>
          </a:p>
          <a:p>
            <a:pPr indent="0"/>
            <a:r>
              <a:rPr lang="en-US" sz="1800" dirty="0" smtClean="0"/>
              <a:t>Multiple organ dysfunction syndrome(MODS):   </a:t>
            </a:r>
          </a:p>
          <a:p>
            <a:pPr indent="0">
              <a:buNone/>
            </a:pPr>
            <a:r>
              <a:rPr lang="en-US" sz="1800" dirty="0" smtClean="0"/>
              <a:t>The presence of altered organ function in an acutely ill patient such that homeostasis cannot be maintained without intervention.</a:t>
            </a:r>
            <a:endParaRPr lang="en-US" dirty="0"/>
          </a:p>
        </p:txBody>
      </p:sp>
      <p:sp>
        <p:nvSpPr>
          <p:cNvPr id="5" name="Rectangle 4"/>
          <p:cNvSpPr/>
          <p:nvPr/>
        </p:nvSpPr>
        <p:spPr>
          <a:xfrm>
            <a:off x="914400" y="6400800"/>
            <a:ext cx="6629400" cy="276999"/>
          </a:xfrm>
          <a:prstGeom prst="rect">
            <a:avLst/>
          </a:prstGeom>
        </p:spPr>
        <p:txBody>
          <a:bodyPr wrap="square">
            <a:spAutoFit/>
          </a:bodyPr>
          <a:lstStyle/>
          <a:p>
            <a:r>
              <a:rPr lang="en-US" sz="1200" dirty="0" smtClean="0">
                <a:latin typeface="Times New Roman" pitchFamily="18" charset="0"/>
                <a:cs typeface="Times New Roman" pitchFamily="18" charset="0"/>
              </a:rPr>
              <a:t>Bone et al., 1992 </a:t>
            </a:r>
            <a:endParaRPr lang="en-US" sz="1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2 cont.</a:t>
            </a:r>
            <a:endParaRPr lang="en-US" dirty="0"/>
          </a:p>
        </p:txBody>
      </p:sp>
      <p:sp>
        <p:nvSpPr>
          <p:cNvPr id="5" name="TextBox 4"/>
          <p:cNvSpPr txBox="1"/>
          <p:nvPr/>
        </p:nvSpPr>
        <p:spPr>
          <a:xfrm>
            <a:off x="381000" y="838200"/>
            <a:ext cx="8512908" cy="400110"/>
          </a:xfrm>
          <a:prstGeom prst="rect">
            <a:avLst/>
          </a:prstGeom>
          <a:noFill/>
        </p:spPr>
        <p:txBody>
          <a:bodyPr wrap="none" rtlCol="0">
            <a:spAutoFit/>
          </a:bodyPr>
          <a:lstStyle/>
          <a:p>
            <a:r>
              <a:rPr lang="en-US" sz="2000" b="1" dirty="0" smtClean="0">
                <a:solidFill>
                  <a:schemeClr val="bg2">
                    <a:lumMod val="40000"/>
                    <a:lumOff val="60000"/>
                  </a:schemeClr>
                </a:solidFill>
              </a:rPr>
              <a:t>These findings might seem a little subtle, but they are worrisome all the same.</a:t>
            </a:r>
            <a:endParaRPr lang="en-US" sz="2000" b="1" dirty="0">
              <a:solidFill>
                <a:schemeClr val="bg2">
                  <a:lumMod val="40000"/>
                  <a:lumOff val="60000"/>
                </a:schemeClr>
              </a:solidFill>
            </a:endParaRPr>
          </a:p>
        </p:txBody>
      </p:sp>
      <p:pic>
        <p:nvPicPr>
          <p:cNvPr id="7" name="Picture 2" descr="C:\Users\Mark\AppData\Local\Microsoft\Windows\Temporary Internet Files\Content.IE5\A2UUWGLC\MCj02405690000[1].wmf"/>
          <p:cNvPicPr>
            <a:picLocks noChangeAspect="1" noChangeArrowheads="1"/>
          </p:cNvPicPr>
          <p:nvPr/>
        </p:nvPicPr>
        <p:blipFill>
          <a:blip r:embed="rId2" cstate="print"/>
          <a:srcRect/>
          <a:stretch>
            <a:fillRect/>
          </a:stretch>
        </p:blipFill>
        <p:spPr bwMode="auto">
          <a:xfrm>
            <a:off x="5791200" y="1676400"/>
            <a:ext cx="2594127" cy="2742286"/>
          </a:xfrm>
          <a:prstGeom prst="rect">
            <a:avLst/>
          </a:prstGeom>
          <a:noFill/>
        </p:spPr>
      </p:pic>
      <p:sp>
        <p:nvSpPr>
          <p:cNvPr id="10" name="Rounded Rectangle 9"/>
          <p:cNvSpPr/>
          <p:nvPr/>
        </p:nvSpPr>
        <p:spPr bwMode="auto">
          <a:xfrm>
            <a:off x="2971800" y="1524000"/>
            <a:ext cx="2971800" cy="1143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Age</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Resides in a nursing home</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Chronic stress</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Pre-existing illnesses</a:t>
            </a:r>
          </a:p>
        </p:txBody>
      </p:sp>
      <p:sp>
        <p:nvSpPr>
          <p:cNvPr id="11" name="Right Arrow 10"/>
          <p:cNvSpPr/>
          <p:nvPr/>
        </p:nvSpPr>
        <p:spPr bwMode="auto">
          <a:xfrm>
            <a:off x="457200" y="3048000"/>
            <a:ext cx="1828800" cy="12954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Click for changes in assessment findings</a:t>
            </a:r>
          </a:p>
        </p:txBody>
      </p:sp>
      <p:sp>
        <p:nvSpPr>
          <p:cNvPr id="12" name="Rounded Rectangle 11"/>
          <p:cNvSpPr/>
          <p:nvPr/>
        </p:nvSpPr>
        <p:spPr bwMode="auto">
          <a:xfrm>
            <a:off x="2971800" y="3048000"/>
            <a:ext cx="2971800" cy="1219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Decreasing BP</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Decreasing 0₂ saturation</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Decreasing urine output</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Restlessness and forgetfu</a:t>
            </a:r>
            <a:r>
              <a:rPr lang="en-US" sz="1200" dirty="0" smtClean="0">
                <a:solidFill>
                  <a:srgbClr val="FFFFFF"/>
                </a:solidFill>
                <a:effectLst>
                  <a:outerShdw blurRad="38100" dist="38100" dir="2700000" algn="tl">
                    <a:srgbClr val="000000">
                      <a:alpha val="43137"/>
                    </a:srgbClr>
                  </a:outerShdw>
                </a:effectLst>
                <a:latin typeface="Segoe" pitchFamily="34" charset="0"/>
              </a:rPr>
              <a:t>l</a:t>
            </a:r>
          </a:p>
        </p:txBody>
      </p:sp>
      <p:sp>
        <p:nvSpPr>
          <p:cNvPr id="14" name="Right Arrow 13"/>
          <p:cNvSpPr/>
          <p:nvPr/>
        </p:nvSpPr>
        <p:spPr bwMode="auto">
          <a:xfrm>
            <a:off x="457200" y="1447800"/>
            <a:ext cx="1828800" cy="12954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Click for signs of increased vulnerability</a:t>
            </a:r>
          </a:p>
        </p:txBody>
      </p:sp>
      <p:sp>
        <p:nvSpPr>
          <p:cNvPr id="15" name="Right Arrow 14"/>
          <p:cNvSpPr/>
          <p:nvPr/>
        </p:nvSpPr>
        <p:spPr bwMode="auto">
          <a:xfrm>
            <a:off x="457200" y="4572000"/>
            <a:ext cx="1828800" cy="12954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Click for summary</a:t>
            </a:r>
          </a:p>
        </p:txBody>
      </p:sp>
      <p:sp>
        <p:nvSpPr>
          <p:cNvPr id="16" name="Rounded Rectangle 15"/>
          <p:cNvSpPr/>
          <p:nvPr/>
        </p:nvSpPr>
        <p:spPr bwMode="auto">
          <a:xfrm>
            <a:off x="2895600" y="4572000"/>
            <a:ext cx="3200400" cy="1219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She has an infection plus she is showing signs of organ dysfunction. She should be carefully monitored and assessed for severe sepsis</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amond(in)">
                                      <p:cBhvr>
                                        <p:cTn id="19" dur="2000"/>
                                        <p:tgtEl>
                                          <p:spTgt spid="16"/>
                                        </p:tgtEl>
                                      </p:cBhvr>
                                    </p:animEffect>
                                  </p:childTnLst>
                                </p:cTn>
                              </p:par>
                            </p:childTnLst>
                          </p:cTn>
                        </p:par>
                      </p:childTnLst>
                    </p:cTn>
                  </p:par>
                </p:childTnLst>
              </p:cTn>
              <p:nextCondLst>
                <p:cond evt="onClick" delay="0">
                  <p:tgtEl>
                    <p:spTgt spid="15"/>
                  </p:tgtEl>
                </p:cond>
              </p:nextCondLst>
            </p:seq>
          </p:childTnLst>
        </p:cTn>
      </p:par>
    </p:tnLst>
    <p:bldLst>
      <p:bldP spid="10" grpId="0" animBg="1"/>
      <p:bldP spid="12"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33400"/>
            <a:ext cx="7653057" cy="92333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Congratulations!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1028" name="Picture 4" descr="C:\Users\michelle\AppData\Local\Microsoft\Windows\Temporary Internet Files\Content.IE5\RJ5BJE66\MC900286930[1].wmf"/>
          <p:cNvPicPr>
            <a:picLocks noChangeAspect="1" noChangeArrowheads="1"/>
          </p:cNvPicPr>
          <p:nvPr/>
        </p:nvPicPr>
        <p:blipFill>
          <a:blip r:embed="rId2" cstate="print"/>
          <a:srcRect/>
          <a:stretch>
            <a:fillRect/>
          </a:stretch>
        </p:blipFill>
        <p:spPr bwMode="auto">
          <a:xfrm>
            <a:off x="2362200" y="2052654"/>
            <a:ext cx="4267200" cy="4333640"/>
          </a:xfrm>
          <a:prstGeom prst="rect">
            <a:avLst/>
          </a:prstGeom>
          <a:noFill/>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dirty="0"/>
              <a:t>References</a:t>
            </a:r>
          </a:p>
        </p:txBody>
      </p:sp>
      <p:sp>
        <p:nvSpPr>
          <p:cNvPr id="43010" name="Content Placeholder 2"/>
          <p:cNvSpPr>
            <a:spLocks noGrp="1"/>
          </p:cNvSpPr>
          <p:nvPr>
            <p:ph idx="4294967295"/>
          </p:nvPr>
        </p:nvSpPr>
        <p:spPr>
          <a:xfrm>
            <a:off x="304800" y="914400"/>
            <a:ext cx="8153400" cy="5761577"/>
          </a:xfrm>
        </p:spPr>
        <p:txBody>
          <a:bodyPr/>
          <a:lstStyle/>
          <a:p>
            <a:pPr>
              <a:buNone/>
            </a:pPr>
            <a:r>
              <a:rPr lang="en-US" sz="1600" dirty="0" smtClean="0"/>
              <a:t>Abraham, E., </a:t>
            </a:r>
            <a:r>
              <a:rPr lang="en-US" sz="1600" dirty="0" err="1" smtClean="0"/>
              <a:t>Laterre</a:t>
            </a:r>
            <a:r>
              <a:rPr lang="en-US" sz="1600" dirty="0" smtClean="0"/>
              <a:t>, P., </a:t>
            </a:r>
            <a:r>
              <a:rPr lang="en-US" sz="1600" dirty="0" err="1" smtClean="0"/>
              <a:t>Garg</a:t>
            </a:r>
            <a:r>
              <a:rPr lang="en-US" sz="1600" dirty="0" smtClean="0"/>
              <a:t>, R., Levy, H., </a:t>
            </a:r>
            <a:r>
              <a:rPr lang="en-US" sz="1600" dirty="0" err="1" smtClean="0"/>
              <a:t>Talwar</a:t>
            </a:r>
            <a:r>
              <a:rPr lang="en-US" sz="1600" dirty="0" smtClean="0"/>
              <a:t>, D., </a:t>
            </a:r>
            <a:r>
              <a:rPr lang="en-US" sz="1600" dirty="0" err="1" smtClean="0"/>
              <a:t>Trzaskoma</a:t>
            </a:r>
            <a:r>
              <a:rPr lang="en-US" sz="1600" dirty="0" smtClean="0"/>
              <a:t>, B., et al. (2005). Drotrecogin alfa (activated) for adults with severe sepsis and a low risk of death. </a:t>
            </a:r>
            <a:r>
              <a:rPr lang="en-US" sz="1600" i="1" dirty="0" smtClean="0"/>
              <a:t>New England Journal of Medicine</a:t>
            </a:r>
            <a:r>
              <a:rPr lang="en-US" sz="1600" dirty="0" smtClean="0"/>
              <a:t>, </a:t>
            </a:r>
            <a:r>
              <a:rPr lang="en-US" sz="1600" i="1" dirty="0" smtClean="0"/>
              <a:t>353</a:t>
            </a:r>
            <a:r>
              <a:rPr lang="en-US" sz="1600" dirty="0" smtClean="0"/>
              <a:t>(13), 1332. </a:t>
            </a:r>
          </a:p>
          <a:p>
            <a:pPr>
              <a:buNone/>
            </a:pPr>
            <a:r>
              <a:rPr lang="en-US" sz="1600" dirty="0" smtClean="0"/>
              <a:t>Ahrens, T., &amp; Vollman, K. (2003). Severe sepsis management: are we doing enough? </a:t>
            </a:r>
            <a:r>
              <a:rPr lang="en-US" sz="1600" i="1" dirty="0" smtClean="0"/>
              <a:t>Critical Care Nurse</a:t>
            </a:r>
            <a:r>
              <a:rPr lang="en-US" sz="1600" dirty="0" smtClean="0"/>
              <a:t>, </a:t>
            </a:r>
            <a:r>
              <a:rPr lang="en-US" sz="1600" i="1" dirty="0" smtClean="0"/>
              <a:t>23</a:t>
            </a:r>
            <a:r>
              <a:rPr lang="en-US" sz="1600" dirty="0" smtClean="0"/>
              <a:t>(5), 2-17.</a:t>
            </a:r>
          </a:p>
          <a:p>
            <a:pPr>
              <a:buNone/>
            </a:pPr>
            <a:r>
              <a:rPr lang="en-US" sz="1600" dirty="0" smtClean="0"/>
              <a:t>Albiger, B., Dahlberg, S., Henriques-Normark, B., &amp; Normark, S. (2007). Role of the innate immune system in host defense against bacterial infections: focus on toll-like receptors. </a:t>
            </a:r>
            <a:r>
              <a:rPr lang="en-US" sz="1600" i="1" dirty="0" smtClean="0"/>
              <a:t>Journal of Internal Medicine, </a:t>
            </a:r>
            <a:r>
              <a:rPr lang="en-US" sz="1600" dirty="0" smtClean="0"/>
              <a:t>261, 511-528.</a:t>
            </a:r>
          </a:p>
          <a:p>
            <a:pPr>
              <a:buNone/>
            </a:pPr>
            <a:r>
              <a:rPr lang="en-US" sz="1600" dirty="0" smtClean="0"/>
              <a:t>Arcaroli, J., Fessler, M., &amp; Abraham, E. (2005). Genetic polymorphisms and sepsis. </a:t>
            </a:r>
            <a:r>
              <a:rPr lang="en-US" sz="1600" i="1" dirty="0" smtClean="0"/>
              <a:t>Shock, 24</a:t>
            </a:r>
            <a:r>
              <a:rPr lang="en-US" sz="1600" dirty="0" smtClean="0"/>
              <a:t>(4), 300-312.</a:t>
            </a:r>
          </a:p>
          <a:p>
            <a:pPr>
              <a:buNone/>
            </a:pPr>
            <a:r>
              <a:rPr lang="en-US" sz="1600" dirty="0" smtClean="0"/>
              <a:t>Bernard, G., Margolis, B., </a:t>
            </a:r>
            <a:r>
              <a:rPr lang="en-US" sz="1600" dirty="0" err="1" smtClean="0"/>
              <a:t>Shanies</a:t>
            </a:r>
            <a:r>
              <a:rPr lang="en-US" sz="1600" dirty="0" smtClean="0"/>
              <a:t>, H., Ely, E., Wheeler, A., Levy, H., et al. (2004). Extended Evaluation of Recombinant Human Activated Protein C United States Trial (ENHANCE US): a single-arm, phase 3B, multicenter study of </a:t>
            </a:r>
            <a:r>
              <a:rPr lang="en-US" sz="1600" dirty="0" err="1" smtClean="0"/>
              <a:t>drotrecogin</a:t>
            </a:r>
            <a:r>
              <a:rPr lang="en-US" sz="1600" dirty="0" smtClean="0"/>
              <a:t> alfa (activated) in severe sepsis. </a:t>
            </a:r>
            <a:r>
              <a:rPr lang="en-US" sz="1600" i="1" dirty="0" smtClean="0"/>
              <a:t>CHEST</a:t>
            </a:r>
            <a:r>
              <a:rPr lang="en-US" sz="1600" dirty="0" smtClean="0"/>
              <a:t>, </a:t>
            </a:r>
            <a:r>
              <a:rPr lang="en-US" sz="1600" i="1" dirty="0" smtClean="0"/>
              <a:t>125</a:t>
            </a:r>
            <a:r>
              <a:rPr lang="en-US" sz="1600" dirty="0" smtClean="0"/>
              <a:t>(6), 2206-2216. </a:t>
            </a:r>
          </a:p>
          <a:p>
            <a:pPr>
              <a:buNone/>
            </a:pPr>
            <a:r>
              <a:rPr lang="en-US" sz="1600" dirty="0" smtClean="0"/>
              <a:t>Bone, R. C., Balk, R. A., Cerra, F. B., Dellinger, R. P., Fein, A. M., Knaus, W. A., et al. (1992). Definitions for sepsis and organ failure and guidelines for the innovative use of therapies in sepsis. </a:t>
            </a:r>
            <a:r>
              <a:rPr lang="en-US" sz="1600" i="1" dirty="0" smtClean="0"/>
              <a:t>Chest 101</a:t>
            </a:r>
            <a:r>
              <a:rPr lang="en-US" sz="1600" dirty="0" smtClean="0"/>
              <a:t>(6), 1644-1655.</a:t>
            </a:r>
          </a:p>
          <a:p>
            <a:pPr>
              <a:buNone/>
            </a:pPr>
            <a:r>
              <a:rPr lang="en-US" sz="1600" dirty="0" smtClean="0"/>
              <a:t>Dellinger, R., Levy, M., </a:t>
            </a:r>
            <a:r>
              <a:rPr lang="en-US" sz="1600" dirty="0" err="1" smtClean="0"/>
              <a:t>Carlet</a:t>
            </a:r>
            <a:r>
              <a:rPr lang="en-US" sz="1600" dirty="0" smtClean="0"/>
              <a:t>, J., </a:t>
            </a:r>
            <a:r>
              <a:rPr lang="en-US" sz="1600" dirty="0" err="1" smtClean="0"/>
              <a:t>Bion</a:t>
            </a:r>
            <a:r>
              <a:rPr lang="en-US" sz="1600" dirty="0" smtClean="0"/>
              <a:t>, J., Parker, M., </a:t>
            </a:r>
            <a:r>
              <a:rPr lang="en-US" sz="1600" dirty="0" err="1" smtClean="0"/>
              <a:t>Jaeschke</a:t>
            </a:r>
            <a:r>
              <a:rPr lang="en-US" sz="1600" dirty="0" smtClean="0"/>
              <a:t>, R., et al. (2008). Surviving Sepsis Campaign: international guidelines for management of severe sepsis and septic shock: 2008. </a:t>
            </a:r>
            <a:r>
              <a:rPr lang="en-US" sz="1600" i="1" dirty="0" smtClean="0"/>
              <a:t>Intensive Care Medicine</a:t>
            </a:r>
            <a:r>
              <a:rPr lang="en-US" sz="1600" dirty="0" smtClean="0"/>
              <a:t>, </a:t>
            </a:r>
            <a:r>
              <a:rPr lang="en-US" sz="1600" i="1" dirty="0" smtClean="0"/>
              <a:t>34</a:t>
            </a:r>
            <a:r>
              <a:rPr lang="en-US" sz="1600" dirty="0" smtClean="0"/>
              <a:t>(1), 17-60. </a:t>
            </a:r>
          </a:p>
          <a:p>
            <a:pPr>
              <a:buNone/>
            </a:pPr>
            <a:r>
              <a:rPr lang="en-US" sz="1600" dirty="0" smtClean="0"/>
              <a:t>De Maio, A., Torres, M., &amp; Reeves, R. (2005). Genetic determinants influencing the response to injury, inflammation and sepsis. </a:t>
            </a:r>
            <a:r>
              <a:rPr lang="en-US" sz="1600" i="1" dirty="0" smtClean="0"/>
              <a:t>Shock, 23,</a:t>
            </a:r>
            <a:r>
              <a:rPr lang="en-US" sz="1600" dirty="0" smtClean="0"/>
              <a:t> (1), 11-17.</a:t>
            </a:r>
          </a:p>
          <a:p>
            <a:pPr>
              <a:buNone/>
            </a:pPr>
            <a:endParaRPr lang="en-US"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4294967295"/>
          </p:nvPr>
        </p:nvSpPr>
        <p:spPr>
          <a:xfrm>
            <a:off x="304800" y="990600"/>
            <a:ext cx="8534400" cy="5299912"/>
          </a:xfrm>
        </p:spPr>
        <p:txBody>
          <a:bodyPr/>
          <a:lstStyle/>
          <a:p>
            <a:pPr>
              <a:buNone/>
            </a:pPr>
            <a:r>
              <a:rPr lang="en-US" sz="1600" dirty="0" smtClean="0"/>
              <a:t>Eli Lilly &amp; Company. (2008). Pathophysiology of severe sepsis. Retrieved April 7, 2010 from: </a:t>
            </a:r>
            <a:r>
              <a:rPr lang="en-US" sz="1600" dirty="0" smtClean="0">
                <a:hlinkClick r:id="rId2"/>
              </a:rPr>
              <a:t>https://www.lillymedical.com/lmprod/servlet/com.heartbeat.slideengine.admin.controller.AdminController_New </a:t>
            </a:r>
            <a:endParaRPr lang="en-US" sz="1600" dirty="0" smtClean="0"/>
          </a:p>
          <a:p>
            <a:pPr>
              <a:buNone/>
            </a:pPr>
            <a:r>
              <a:rPr lang="en-US" sz="1600" dirty="0" smtClean="0"/>
              <a:t>Ely, E., </a:t>
            </a:r>
            <a:r>
              <a:rPr lang="en-US" sz="1600" dirty="0" err="1" smtClean="0"/>
              <a:t>Kleinpell</a:t>
            </a:r>
            <a:r>
              <a:rPr lang="en-US" sz="1600" dirty="0" smtClean="0"/>
              <a:t>, R., &amp; </a:t>
            </a:r>
            <a:r>
              <a:rPr lang="en-US" sz="1600" dirty="0" err="1" smtClean="0"/>
              <a:t>Goyette</a:t>
            </a:r>
            <a:r>
              <a:rPr lang="en-US" sz="1600" dirty="0" smtClean="0"/>
              <a:t>, R. (2003). Advances in the understanding of clinical manifestations and therapy of severe sepsis: an update for critical care nurses. </a:t>
            </a:r>
            <a:r>
              <a:rPr lang="en-US" sz="1600" i="1" dirty="0" smtClean="0"/>
              <a:t>American Journal of Critical Care</a:t>
            </a:r>
            <a:r>
              <a:rPr lang="en-US" sz="1600" dirty="0" smtClean="0"/>
              <a:t>, </a:t>
            </a:r>
            <a:r>
              <a:rPr lang="en-US" sz="1600" i="1" dirty="0" smtClean="0"/>
              <a:t>12</a:t>
            </a:r>
            <a:r>
              <a:rPr lang="en-US" sz="1600" dirty="0" smtClean="0"/>
              <a:t>(2), 120-135. </a:t>
            </a:r>
          </a:p>
          <a:p>
            <a:pPr>
              <a:buNone/>
            </a:pPr>
            <a:r>
              <a:rPr lang="en-US" sz="1600" dirty="0" smtClean="0"/>
              <a:t>Hein, O., </a:t>
            </a:r>
            <a:r>
              <a:rPr lang="en-US" sz="1600" dirty="0" err="1" smtClean="0"/>
              <a:t>Misterek</a:t>
            </a:r>
            <a:r>
              <a:rPr lang="en-US" sz="1600" dirty="0" smtClean="0"/>
              <a:t>, K., </a:t>
            </a:r>
            <a:r>
              <a:rPr lang="en-US" sz="1600" dirty="0" err="1" smtClean="0"/>
              <a:t>Tessmann</a:t>
            </a:r>
            <a:r>
              <a:rPr lang="en-US" sz="1600" dirty="0" smtClean="0"/>
              <a:t>, J., Van </a:t>
            </a:r>
            <a:r>
              <a:rPr lang="en-US" sz="1600" dirty="0" err="1" smtClean="0"/>
              <a:t>Dossow</a:t>
            </a:r>
            <a:r>
              <a:rPr lang="en-US" sz="1600" dirty="0" smtClean="0"/>
              <a:t>, V., </a:t>
            </a:r>
            <a:r>
              <a:rPr lang="en-US" sz="1600" dirty="0" err="1" smtClean="0"/>
              <a:t>Krimphove</a:t>
            </a:r>
            <a:r>
              <a:rPr lang="en-US" sz="1600" dirty="0" smtClean="0"/>
              <a:t>, M., &amp; Spies, C. (2005). Time course of endothelial damage in septic shock: prediction of outcome. </a:t>
            </a:r>
            <a:r>
              <a:rPr lang="en-US" sz="1600" i="1" dirty="0" smtClean="0"/>
              <a:t>Critical Care, 9</a:t>
            </a:r>
            <a:r>
              <a:rPr lang="en-US" sz="1600" dirty="0" smtClean="0"/>
              <a:t>(4), 323-330.</a:t>
            </a:r>
          </a:p>
          <a:p>
            <a:pPr>
              <a:buNone/>
            </a:pPr>
            <a:r>
              <a:rPr lang="en-US" sz="1600" dirty="0" smtClean="0"/>
              <a:t>IHI.org, Severe sepsis bundles.(2005). Retrieved  April 4, 2010 from: </a:t>
            </a:r>
            <a:r>
              <a:rPr lang="en-US" sz="1600" u="sng" dirty="0" smtClean="0">
                <a:hlinkClick r:id="rId3"/>
              </a:rPr>
              <a:t>http://www.ihi.org/IHI/Topics/CriticalCare/Sepsis/Tools/SevereSepsisBundle.htm</a:t>
            </a:r>
            <a:endParaRPr lang="en-US" sz="1600" u="sng" dirty="0" smtClean="0"/>
          </a:p>
          <a:p>
            <a:pPr>
              <a:buNone/>
            </a:pPr>
            <a:r>
              <a:rPr lang="en-US" sz="1600" dirty="0" smtClean="0"/>
              <a:t>International Sepsis Forum. (2003). </a:t>
            </a:r>
            <a:r>
              <a:rPr lang="en-US" sz="1600" i="1" dirty="0" smtClean="0"/>
              <a:t>Promoting a better understanding of sepsis.</a:t>
            </a:r>
            <a:r>
              <a:rPr lang="en-US" sz="1600" dirty="0" smtClean="0"/>
              <a:t> Retrieved March 22, 2010 from: </a:t>
            </a:r>
            <a:r>
              <a:rPr lang="en-US" sz="1600" u="sng" dirty="0" smtClean="0">
                <a:hlinkClick r:id="rId4"/>
              </a:rPr>
              <a:t>http://sepsisforum.org/PDF%20Files/2003%20revsion%20Sepsis1103.pdf</a:t>
            </a:r>
            <a:endParaRPr lang="en-US" sz="1600" u="sng" dirty="0" smtClean="0"/>
          </a:p>
          <a:p>
            <a:pPr>
              <a:buNone/>
            </a:pPr>
            <a:r>
              <a:rPr lang="en-US" sz="1600" dirty="0" smtClean="0"/>
              <a:t>Jean-Baptiste, E. (2007). Cellular mechanisms in sepsis. </a:t>
            </a:r>
            <a:r>
              <a:rPr lang="en-US" sz="1600" i="1" dirty="0" smtClean="0"/>
              <a:t>Journal of Intensive Care Medicine, 22</a:t>
            </a:r>
            <a:r>
              <a:rPr lang="en-US" sz="1600" dirty="0" smtClean="0"/>
              <a:t>(2), 63-72. </a:t>
            </a:r>
          </a:p>
          <a:p>
            <a:pPr>
              <a:buNone/>
            </a:pPr>
            <a:r>
              <a:rPr lang="en-US" sz="1600" dirty="0" smtClean="0"/>
              <a:t>Kunert, M. (2005). Stress and adaption. In C. M. </a:t>
            </a:r>
            <a:r>
              <a:rPr lang="en-US" sz="1600" dirty="0" err="1" smtClean="0"/>
              <a:t>Porth</a:t>
            </a:r>
            <a:r>
              <a:rPr lang="en-US" sz="1600" dirty="0" smtClean="0"/>
              <a:t> (Ed.), </a:t>
            </a:r>
            <a:r>
              <a:rPr lang="en-US" sz="1600" i="1" dirty="0" smtClean="0"/>
              <a:t>Pathophysiology; Concepts of altered health states </a:t>
            </a:r>
            <a:r>
              <a:rPr lang="en-US" sz="1600" dirty="0" smtClean="0"/>
              <a:t>(7</a:t>
            </a:r>
            <a:r>
              <a:rPr lang="en-US" sz="1600" baseline="30000" dirty="0" smtClean="0"/>
              <a:t>th</a:t>
            </a:r>
            <a:r>
              <a:rPr lang="en-US" sz="1600" dirty="0" smtClean="0"/>
              <a:t> ed., pp.187-200). Philadelphia: Lippincott Williams &amp; Wilkins.</a:t>
            </a:r>
          </a:p>
          <a:p>
            <a:pPr>
              <a:buNone/>
            </a:pPr>
            <a:r>
              <a:rPr lang="en-US" sz="1600" dirty="0" smtClean="0"/>
              <a:t>Martin, G., </a:t>
            </a:r>
            <a:r>
              <a:rPr lang="en-US" sz="1600" dirty="0" err="1" smtClean="0"/>
              <a:t>Brunkhorst</a:t>
            </a:r>
            <a:r>
              <a:rPr lang="en-US" sz="1600" dirty="0" smtClean="0"/>
              <a:t>, F., </a:t>
            </a:r>
            <a:r>
              <a:rPr lang="en-US" sz="1600" dirty="0" err="1" smtClean="0"/>
              <a:t>Janes</a:t>
            </a:r>
            <a:r>
              <a:rPr lang="en-US" sz="1600" dirty="0" smtClean="0"/>
              <a:t>, J., Reinhart, K., </a:t>
            </a:r>
            <a:r>
              <a:rPr lang="en-US" sz="1600" dirty="0" err="1" smtClean="0"/>
              <a:t>Sundin</a:t>
            </a:r>
            <a:r>
              <a:rPr lang="en-US" sz="1600" dirty="0" smtClean="0"/>
              <a:t>, D., Garnett, K., et al. (2009). The international PROGRESS registry of patients with severe sepsis: </a:t>
            </a:r>
            <a:r>
              <a:rPr lang="en-US" sz="1600" dirty="0" err="1" smtClean="0"/>
              <a:t>drotrecogin</a:t>
            </a:r>
            <a:r>
              <a:rPr lang="en-US" sz="1600" dirty="0" smtClean="0"/>
              <a:t> alfa (activated) use and patient outcomes. </a:t>
            </a:r>
            <a:r>
              <a:rPr lang="en-US" sz="1600" i="1" dirty="0" smtClean="0"/>
              <a:t>Critical Care, 13</a:t>
            </a:r>
            <a:r>
              <a:rPr lang="en-US" sz="1600" dirty="0" smtClean="0"/>
              <a:t>(3), R103.</a:t>
            </a:r>
          </a:p>
          <a:p>
            <a:pPr>
              <a:buNone/>
            </a:pPr>
            <a:r>
              <a:rPr lang="en-US" sz="1600" dirty="0" smtClean="0"/>
              <a:t>Martin, J. &amp; Wheeler, A. (2009). Approach to the patient with sepsis. </a:t>
            </a:r>
            <a:r>
              <a:rPr lang="en-US" sz="1600" i="1" dirty="0" smtClean="0"/>
              <a:t>Clinics in Chest Medicine, </a:t>
            </a:r>
            <a:r>
              <a:rPr lang="en-US" sz="1600" dirty="0" smtClean="0"/>
              <a:t>30(1), 1-16.</a:t>
            </a:r>
          </a:p>
          <a:p>
            <a:pPr>
              <a:buNone/>
            </a:pPr>
            <a:endParaRPr lang="en-US" sz="1400" dirty="0" smtClean="0"/>
          </a:p>
          <a:p>
            <a:endParaRPr lang="en-US" sz="14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4" name="TextBox 3"/>
          <p:cNvSpPr txBox="1"/>
          <p:nvPr/>
        </p:nvSpPr>
        <p:spPr>
          <a:xfrm>
            <a:off x="228600" y="1066800"/>
            <a:ext cx="8686800" cy="4001095"/>
          </a:xfrm>
          <a:prstGeom prst="rect">
            <a:avLst/>
          </a:prstGeom>
          <a:noFill/>
        </p:spPr>
        <p:txBody>
          <a:bodyPr wrap="square" rtlCol="0">
            <a:spAutoFit/>
          </a:bodyPr>
          <a:lstStyle/>
          <a:p>
            <a:pPr marL="365760" indent="-457200">
              <a:buNone/>
            </a:pPr>
            <a:r>
              <a:rPr lang="en-US" sz="1600" dirty="0" smtClean="0"/>
              <a:t>National Guideline Clearinghouse. (2010). Surviving sepsis campaign: international guidelines </a:t>
            </a:r>
          </a:p>
          <a:p>
            <a:pPr marL="365760" indent="-457200">
              <a:buNone/>
            </a:pPr>
            <a:r>
              <a:rPr lang="en-US" sz="1600" dirty="0" smtClean="0"/>
              <a:t>	for management of severe sepsis and septic shock: 2008. Retrieved April 16, 2010 from: </a:t>
            </a:r>
            <a:r>
              <a:rPr lang="en-US" sz="1600" dirty="0" smtClean="0">
                <a:hlinkClick r:id="rId2"/>
              </a:rPr>
              <a:t>http://guidelines.gov/summary/summary.aspx?doc_id=12231&amp;nbr=006316&amp;string=sepsis</a:t>
            </a:r>
            <a:endParaRPr lang="en-US" sz="1600" dirty="0" smtClean="0"/>
          </a:p>
          <a:p>
            <a:pPr marL="365760" indent="-457200">
              <a:buNone/>
            </a:pPr>
            <a:r>
              <a:rPr lang="en-US" sz="1600" dirty="0" smtClean="0"/>
              <a:t>Picard, K., O'Donoghue, S., Young-Kershaw, D., &amp; Russell, K. (2006). Development and implementation of a multidisciplinary sepsis protocol. </a:t>
            </a:r>
            <a:r>
              <a:rPr lang="en-US" sz="1600" i="1" dirty="0" smtClean="0"/>
              <a:t>Critical Care Nurse</a:t>
            </a:r>
            <a:r>
              <a:rPr lang="en-US" sz="1600" dirty="0" smtClean="0"/>
              <a:t>, </a:t>
            </a:r>
            <a:r>
              <a:rPr lang="en-US" sz="1600" i="1" dirty="0" smtClean="0"/>
              <a:t>26</a:t>
            </a:r>
            <a:r>
              <a:rPr lang="en-US" sz="1600" dirty="0" smtClean="0"/>
              <a:t>(3), 43-54.</a:t>
            </a:r>
          </a:p>
          <a:p>
            <a:pPr marL="365760" indent="-457200">
              <a:buNone/>
            </a:pPr>
            <a:r>
              <a:rPr lang="en-US" sz="1600" dirty="0" smtClean="0"/>
              <a:t>Sawyer Sommers, M. &amp; Bolton, P. (2001). Systemic inflammatory response syndrome and septic shock. In J. G. </a:t>
            </a:r>
            <a:r>
              <a:rPr lang="en-US" sz="1600" dirty="0" err="1" smtClean="0"/>
              <a:t>Alspach</a:t>
            </a:r>
            <a:r>
              <a:rPr lang="en-US" sz="1600" dirty="0" smtClean="0"/>
              <a:t> (Ed.). (2006). </a:t>
            </a:r>
            <a:r>
              <a:rPr lang="en-US" sz="1600" i="1" dirty="0" smtClean="0"/>
              <a:t>Core Curriculum for Critical Care Nursing </a:t>
            </a:r>
            <a:r>
              <a:rPr lang="en-US" sz="1600" dirty="0" smtClean="0"/>
              <a:t>(6th ed.). (pp. 753-770). St. Louis, Missouri: Saunders Elsevier.</a:t>
            </a:r>
          </a:p>
          <a:p>
            <a:pPr marL="365760" indent="-457200">
              <a:buNone/>
            </a:pPr>
            <a:r>
              <a:rPr lang="en-US" sz="1600" dirty="0" smtClean="0"/>
              <a:t>Starr, M., Evers, B., &amp; Saito, H. (2009). Age-Associated Increase in Cytokine Production During Systemic Inflammation: Adipose Tissue as a Major Source of IL-6. </a:t>
            </a:r>
            <a:r>
              <a:rPr lang="en-US" sz="1600" i="1" dirty="0" smtClean="0"/>
              <a:t>The Journals of Gerontology: Series A Biological sciences and medical sciences, 64A</a:t>
            </a:r>
            <a:r>
              <a:rPr lang="en-US" sz="1600" dirty="0" smtClean="0"/>
              <a:t>(7), 723-730. </a:t>
            </a:r>
          </a:p>
          <a:p>
            <a:pPr marL="365760" indent="-457200">
              <a:buNone/>
            </a:pPr>
            <a:r>
              <a:rPr lang="en-US" sz="1600" dirty="0" smtClean="0"/>
              <a:t>Surviving Sepsis Campaign. (n.d.). Severe sepsis bundles. Retrieved April 4, 2010 from: </a:t>
            </a:r>
            <a:r>
              <a:rPr lang="en-US" sz="1600" u="sng" dirty="0" smtClean="0">
                <a:hlinkClick r:id="rId3"/>
              </a:rPr>
              <a:t>http://www.survivingsepsis.org/Bundles/Pages/default.aspx</a:t>
            </a:r>
            <a:endParaRPr lang="en-US" sz="1600" u="sng" dirty="0" smtClean="0"/>
          </a:p>
          <a:p>
            <a:pPr marL="365760" indent="-457200">
              <a:buNone/>
            </a:pPr>
            <a:r>
              <a:rPr lang="en-US" sz="1600" dirty="0" smtClean="0"/>
              <a:t>Surviving Sepsis Campaign. (2007). Sepsis: what you should know. Retrieved April 4, 2010 from: </a:t>
            </a:r>
            <a:r>
              <a:rPr lang="en-US" sz="1600" u="sng" dirty="0" smtClean="0">
                <a:hlinkClick r:id="rId4"/>
              </a:rPr>
              <a:t>http://ssc.sccm.org/sepsis/what_you_should_know</a:t>
            </a:r>
            <a:endParaRPr lang="en-US" sz="1600" u="sng" dirty="0" smtClean="0"/>
          </a:p>
          <a:p>
            <a:pPr indent="-457200"/>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fontAlgn="auto">
              <a:spcAft>
                <a:spcPts val="0"/>
              </a:spcAft>
              <a:defRPr/>
            </a:pPr>
            <a:r>
              <a:rPr dirty="0"/>
              <a:t>Why should I care about sepsis?</a:t>
            </a:r>
          </a:p>
        </p:txBody>
      </p:sp>
      <p:sp>
        <p:nvSpPr>
          <p:cNvPr id="9" name="Content Placeholder 8"/>
          <p:cNvSpPr>
            <a:spLocks noGrp="1"/>
          </p:cNvSpPr>
          <p:nvPr>
            <p:ph sz="half" idx="2"/>
          </p:nvPr>
        </p:nvSpPr>
        <p:spPr>
          <a:xfrm>
            <a:off x="304800" y="914400"/>
            <a:ext cx="4114800" cy="775597"/>
          </a:xfrm>
        </p:spPr>
        <p:txBody>
          <a:bodyPr/>
          <a:lstStyle/>
          <a:p>
            <a:pPr>
              <a:buNone/>
            </a:pPr>
            <a:r>
              <a:rPr lang="en-US" dirty="0" smtClean="0">
                <a:solidFill>
                  <a:schemeClr val="accent6">
                    <a:lumMod val="60000"/>
                    <a:lumOff val="40000"/>
                  </a:schemeClr>
                </a:solidFill>
              </a:rPr>
              <a:t>So, what’s the big deal about sepsis?</a:t>
            </a:r>
            <a:endParaRPr lang="en-US" dirty="0">
              <a:solidFill>
                <a:schemeClr val="accent6">
                  <a:lumMod val="60000"/>
                  <a:lumOff val="40000"/>
                </a:schemeClr>
              </a:solidFill>
            </a:endParaRPr>
          </a:p>
        </p:txBody>
      </p:sp>
      <p:pic>
        <p:nvPicPr>
          <p:cNvPr id="1027" name="Picture 3" descr="C:\Users\michelle\AppData\Local\Microsoft\Windows\Temporary Internet Files\Content.IE5\XMUC16WV\MCj00787110000[1].wmf"/>
          <p:cNvPicPr>
            <a:picLocks noChangeAspect="1" noChangeArrowheads="1"/>
          </p:cNvPicPr>
          <p:nvPr/>
        </p:nvPicPr>
        <p:blipFill>
          <a:blip r:embed="rId3" cstate="print"/>
          <a:srcRect/>
          <a:stretch>
            <a:fillRect/>
          </a:stretch>
        </p:blipFill>
        <p:spPr bwMode="auto">
          <a:xfrm>
            <a:off x="1295400" y="1752600"/>
            <a:ext cx="2133600" cy="4435736"/>
          </a:xfrm>
          <a:prstGeom prst="rect">
            <a:avLst/>
          </a:prstGeom>
          <a:noFill/>
        </p:spPr>
      </p:pic>
      <p:sp>
        <p:nvSpPr>
          <p:cNvPr id="10" name="TextBox 9"/>
          <p:cNvSpPr txBox="1"/>
          <p:nvPr/>
        </p:nvSpPr>
        <p:spPr>
          <a:xfrm>
            <a:off x="3581400" y="914400"/>
            <a:ext cx="5410200" cy="5181600"/>
          </a:xfrm>
          <a:prstGeom prst="rect">
            <a:avLst/>
          </a:prstGeom>
          <a:noFill/>
        </p:spPr>
        <p:txBody>
          <a:bodyPr wrap="square" rtlCol="0">
            <a:spAutoFit/>
          </a:bodyPr>
          <a:lstStyle/>
          <a:p>
            <a:r>
              <a:rPr lang="en-US" dirty="0" smtClean="0"/>
              <a:t>Sepsis has no cure and the mortality rate is unacceptably high! More than 750,000 patients develop severe sepsis annually; 30-50 % will die, we can increase that number to 60% when shock is present </a:t>
            </a:r>
            <a:r>
              <a:rPr lang="en-US" sz="1200" dirty="0" smtClean="0"/>
              <a:t>(International Sepsis Forum, 2003).</a:t>
            </a:r>
          </a:p>
          <a:p>
            <a:endParaRPr lang="en-US" dirty="0" smtClean="0"/>
          </a:p>
          <a:p>
            <a:r>
              <a:rPr lang="en-US" dirty="0" smtClean="0"/>
              <a:t>The </a:t>
            </a:r>
            <a:r>
              <a:rPr lang="en-US" dirty="0" smtClean="0">
                <a:hlinkClick r:id="rId4" action="ppaction://hlinksldjump" tooltip="Center for Disease Control"/>
              </a:rPr>
              <a:t>CDC</a:t>
            </a:r>
            <a:r>
              <a:rPr lang="en-US" dirty="0" smtClean="0"/>
              <a:t> lists septicemia as the 10</a:t>
            </a:r>
            <a:r>
              <a:rPr lang="en-US" baseline="30000" dirty="0" smtClean="0"/>
              <a:t>th</a:t>
            </a:r>
            <a:r>
              <a:rPr lang="en-US" dirty="0" smtClean="0"/>
              <a:t> leading cause of death in 2007 and it accounts for more deaths that colon, breast, prostate and pancreatic cancers combined. Severe sepsis is the leading cause of death in adult ICUs and hospitals spend tens of billions of dollars each year. These patients are dying in our hospitals receiving the best care we have to offer </a:t>
            </a:r>
            <a:r>
              <a:rPr lang="en-US" sz="1200" dirty="0" smtClean="0"/>
              <a:t>(Picard, K., O'Donoghue, S., Young-Kershaw, D., &amp; Russell, K. 2006). </a:t>
            </a:r>
          </a:p>
          <a:p>
            <a:endParaRPr lang="en-US" dirty="0" smtClean="0"/>
          </a:p>
          <a:p>
            <a:r>
              <a:rPr lang="en-US" dirty="0" smtClean="0"/>
              <a:t>Nurses are in the position to identify patients who are risk for developing severe sepsis and for recognizing early signs and symptoms and facilitating appropriate evidenced-based care.</a:t>
            </a:r>
            <a:endParaRPr 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Sepsis</a:t>
            </a:r>
            <a:endParaRPr lang="en-US" dirty="0"/>
          </a:p>
        </p:txBody>
      </p:sp>
      <p:sp>
        <p:nvSpPr>
          <p:cNvPr id="4" name="TextBox 3"/>
          <p:cNvSpPr txBox="1"/>
          <p:nvPr/>
        </p:nvSpPr>
        <p:spPr>
          <a:xfrm>
            <a:off x="152400" y="1066800"/>
            <a:ext cx="3124200" cy="1631216"/>
          </a:xfrm>
          <a:prstGeom prst="rect">
            <a:avLst/>
          </a:prstGeom>
          <a:noFill/>
        </p:spPr>
        <p:txBody>
          <a:bodyPr wrap="square" rtlCol="0">
            <a:spAutoFit/>
          </a:bodyPr>
          <a:lstStyle/>
          <a:p>
            <a:r>
              <a:rPr lang="en-US" sz="2000" dirty="0" smtClean="0">
                <a:latin typeface="Times New Roman" pitchFamily="18" charset="0"/>
                <a:cs typeface="Times New Roman" pitchFamily="18" charset="0"/>
              </a:rPr>
              <a:t>Now that we have reviewed definitions, we can say that severe sepsis is an infection plus more than one symptom of </a:t>
            </a:r>
            <a:r>
              <a:rPr lang="en-US" sz="2000" dirty="0" smtClean="0">
                <a:latin typeface="Times New Roman" pitchFamily="18" charset="0"/>
                <a:cs typeface="Times New Roman" pitchFamily="18" charset="0"/>
                <a:hlinkClick r:id="rId2" action="ppaction://hlinksldjump" tooltip="Systemic Inflammatory Response Syndrome"/>
              </a:rPr>
              <a:t>SIRS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Rectangle 5"/>
          <p:cNvSpPr/>
          <p:nvPr/>
        </p:nvSpPr>
        <p:spPr>
          <a:xfrm>
            <a:off x="2057400" y="2667000"/>
            <a:ext cx="4572000" cy="1631216"/>
          </a:xfrm>
          <a:prstGeom prst="rect">
            <a:avLst/>
          </a:prstGeom>
        </p:spPr>
        <p:txBody>
          <a:bodyPr>
            <a:spAutoFit/>
          </a:bodyPr>
          <a:lstStyle/>
          <a:p>
            <a:r>
              <a:rPr lang="en-US" sz="2000" dirty="0" smtClean="0">
                <a:latin typeface="Times New Roman" pitchFamily="18" charset="0"/>
                <a:cs typeface="Times New Roman" pitchFamily="18" charset="0"/>
              </a:rPr>
              <a:t>It is a complex syndrome affecting nearly 1 million patients, costing tens of billions of dollars to treat and taking the lives of up to 50% of the people that develop this syndrome.</a:t>
            </a:r>
            <a:endParaRPr lang="en-US" sz="2000" dirty="0">
              <a:latin typeface="Times New Roman" pitchFamily="18" charset="0"/>
              <a:cs typeface="Times New Roman" pitchFamily="18" charset="0"/>
            </a:endParaRPr>
          </a:p>
        </p:txBody>
      </p:sp>
      <p:sp>
        <p:nvSpPr>
          <p:cNvPr id="8" name="Rectangle 7"/>
          <p:cNvSpPr/>
          <p:nvPr/>
        </p:nvSpPr>
        <p:spPr>
          <a:xfrm>
            <a:off x="4572000" y="4648200"/>
            <a:ext cx="4572000" cy="1323439"/>
          </a:xfrm>
          <a:prstGeom prst="rect">
            <a:avLst/>
          </a:prstGeom>
        </p:spPr>
        <p:txBody>
          <a:bodyPr>
            <a:spAutoFit/>
          </a:bodyPr>
          <a:lstStyle/>
          <a:p>
            <a:r>
              <a:rPr lang="en-US" sz="2000" dirty="0" smtClean="0">
                <a:latin typeface="Times New Roman" pitchFamily="18" charset="0"/>
                <a:cs typeface="Times New Roman" pitchFamily="18" charset="0"/>
              </a:rPr>
              <a:t>The next slide illustrates the association of mortality and organ dysfunction which emphasizes the importance of early recognition and treatment. </a:t>
            </a:r>
            <a:endParaRPr lang="en-US" sz="2000" dirty="0">
              <a:latin typeface="Times New Roman" pitchFamily="18" charset="0"/>
              <a:cs typeface="Times New Roman" pitchFamily="18" charset="0"/>
            </a:endParaRPr>
          </a:p>
        </p:txBody>
      </p:sp>
      <p:sp>
        <p:nvSpPr>
          <p:cNvPr id="9" name="Right Arrow 8"/>
          <p:cNvSpPr/>
          <p:nvPr/>
        </p:nvSpPr>
        <p:spPr bwMode="auto">
          <a:xfrm rot="2033360">
            <a:off x="3080330" y="2231514"/>
            <a:ext cx="727370" cy="33757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ight Arrow 9"/>
          <p:cNvSpPr/>
          <p:nvPr/>
        </p:nvSpPr>
        <p:spPr bwMode="auto">
          <a:xfrm rot="2033360">
            <a:off x="5366329" y="4136513"/>
            <a:ext cx="727370" cy="33757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219" name="Picture 3" descr="C:\Users\michelle\Pictures\Microsoft Clip Organizer\j0366608.wmf"/>
          <p:cNvPicPr>
            <a:picLocks noChangeAspect="1" noChangeArrowheads="1"/>
          </p:cNvPicPr>
          <p:nvPr/>
        </p:nvPicPr>
        <p:blipFill>
          <a:blip r:embed="rId3" cstate="print"/>
          <a:srcRect/>
          <a:stretch>
            <a:fillRect/>
          </a:stretch>
        </p:blipFill>
        <p:spPr bwMode="auto">
          <a:xfrm>
            <a:off x="6122736" y="533400"/>
            <a:ext cx="2379660" cy="2743200"/>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86397"/>
          </a:xfrm>
        </p:spPr>
        <p:txBody>
          <a:bodyPr/>
          <a:lstStyle/>
          <a:p>
            <a:r>
              <a:rPr lang="en-US" sz="3200" dirty="0" smtClean="0"/>
              <a:t>Severe sepsis mortality increases with the number of organ dysfunction</a:t>
            </a:r>
            <a:endParaRPr lang="en-US" sz="32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381000" y="1143001"/>
            <a:ext cx="7696200" cy="3809999"/>
          </a:xfrm>
          <a:prstGeom prst="rect">
            <a:avLst/>
          </a:prstGeom>
          <a:noFill/>
          <a:ln w="9525">
            <a:noFill/>
            <a:miter lim="800000"/>
            <a:headEnd/>
            <a:tailEnd/>
          </a:ln>
          <a:effectLst/>
        </p:spPr>
      </p:pic>
      <p:sp>
        <p:nvSpPr>
          <p:cNvPr id="5" name="Rectangle 4"/>
          <p:cNvSpPr>
            <a:spLocks noChangeArrowheads="1"/>
          </p:cNvSpPr>
          <p:nvPr/>
        </p:nvSpPr>
        <p:spPr bwMode="auto">
          <a:xfrm>
            <a:off x="1143000" y="6324600"/>
            <a:ext cx="6400800" cy="307975"/>
          </a:xfrm>
          <a:prstGeom prst="rect">
            <a:avLst/>
          </a:prstGeom>
          <a:noFill/>
          <a:ln w="9525">
            <a:noFill/>
            <a:miter lim="800000"/>
            <a:headEnd/>
            <a:tailEnd/>
          </a:ln>
        </p:spPr>
        <p:txBody>
          <a:bodyPr>
            <a:spAutoFit/>
          </a:bodyPr>
          <a:lstStyle/>
          <a:p>
            <a:r>
              <a:rPr lang="en-US" sz="1400" dirty="0">
                <a:latin typeface="Calibri" pitchFamily="34" charset="0"/>
              </a:rPr>
              <a:t>Copyright ©2008 Eli Lilly and Company.  Printed with permission</a:t>
            </a:r>
          </a:p>
        </p:txBody>
      </p:sp>
      <p:sp>
        <p:nvSpPr>
          <p:cNvPr id="6" name="TextBox 5"/>
          <p:cNvSpPr txBox="1"/>
          <p:nvPr/>
        </p:nvSpPr>
        <p:spPr>
          <a:xfrm>
            <a:off x="228600" y="5181600"/>
            <a:ext cx="8686800" cy="923330"/>
          </a:xfrm>
          <a:prstGeom prst="rect">
            <a:avLst/>
          </a:prstGeom>
          <a:noFill/>
        </p:spPr>
        <p:txBody>
          <a:bodyPr wrap="square" rtlCol="0">
            <a:spAutoFit/>
          </a:bodyPr>
          <a:lstStyle/>
          <a:p>
            <a:r>
              <a:rPr lang="en-US" dirty="0" smtClean="0"/>
              <a:t>The key is to identify sepsis early and prevent progression to severe sepsis and septic shock.  This graph shows that as the number of organ dysfunction increases, so does mortality, equaling  about 20% mortality per organ.</a:t>
            </a:r>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Sj03881960000[1].wav">
            <a:hlinkClick r:id="" action="ppaction://media"/>
          </p:cNvPr>
          <p:cNvPicPr>
            <a:picLocks noRot="1" noChangeAspect="1"/>
          </p:cNvPicPr>
          <p:nvPr>
            <a:wavAudioFile r:embed="rId1" name="MSj03881960000[1].wav"/>
          </p:nvPr>
        </p:nvPicPr>
        <p:blipFill>
          <a:blip r:embed="rId3" cstate="print"/>
          <a:stretch>
            <a:fillRect/>
          </a:stretch>
        </p:blipFill>
        <p:spPr>
          <a:xfrm>
            <a:off x="5638800" y="3200400"/>
            <a:ext cx="304800" cy="304800"/>
          </a:xfrm>
          <a:prstGeom prst="rect">
            <a:avLst/>
          </a:prstGeom>
        </p:spPr>
      </p:pic>
      <p:sp>
        <p:nvSpPr>
          <p:cNvPr id="2" name="Title 1"/>
          <p:cNvSpPr>
            <a:spLocks noGrp="1"/>
          </p:cNvSpPr>
          <p:nvPr>
            <p:ph type="title"/>
          </p:nvPr>
        </p:nvSpPr>
        <p:spPr/>
        <p:txBody>
          <a:bodyPr/>
          <a:lstStyle/>
          <a:p>
            <a:r>
              <a:rPr lang="en-US" dirty="0" smtClean="0"/>
              <a:t>Let’s stop for a review</a:t>
            </a:r>
            <a:endParaRPr lang="en-US" dirty="0"/>
          </a:p>
        </p:txBody>
      </p:sp>
      <p:sp>
        <p:nvSpPr>
          <p:cNvPr id="3" name="Content Placeholder 2"/>
          <p:cNvSpPr>
            <a:spLocks noGrp="1"/>
          </p:cNvSpPr>
          <p:nvPr>
            <p:ph idx="1"/>
          </p:nvPr>
        </p:nvSpPr>
        <p:spPr>
          <a:xfrm>
            <a:off x="304800" y="990600"/>
            <a:ext cx="3581400" cy="886397"/>
          </a:xfrm>
        </p:spPr>
        <p:txBody>
          <a:bodyPr/>
          <a:lstStyle/>
          <a:p>
            <a:r>
              <a:rPr lang="en-US" dirty="0" smtClean="0"/>
              <a:t>Which are symptoms of SIRS?</a:t>
            </a:r>
            <a:endParaRPr lang="en-US" dirty="0"/>
          </a:p>
        </p:txBody>
      </p:sp>
      <p:sp>
        <p:nvSpPr>
          <p:cNvPr id="4" name="Rectangle 3">
            <a:hlinkClick r:id="rId4" action="ppaction://hlinksldjump"/>
          </p:cNvPr>
          <p:cNvSpPr/>
          <p:nvPr/>
        </p:nvSpPr>
        <p:spPr bwMode="auto">
          <a:xfrm>
            <a:off x="762000" y="20574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Nausea, vomiting and diarrhea</a:t>
            </a:r>
          </a:p>
        </p:txBody>
      </p:sp>
      <p:sp>
        <p:nvSpPr>
          <p:cNvPr id="5" name="Rectangle 4">
            <a:hlinkClick r:id="rId4" action="ppaction://hlinksldjump"/>
          </p:cNvPr>
          <p:cNvSpPr/>
          <p:nvPr/>
        </p:nvSpPr>
        <p:spPr bwMode="auto">
          <a:xfrm>
            <a:off x="762000" y="32766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Redness, swelling, warmth and itching</a:t>
            </a:r>
          </a:p>
        </p:txBody>
      </p:sp>
      <p:sp>
        <p:nvSpPr>
          <p:cNvPr id="6" name="Rectangle 5">
            <a:hlinkClick r:id="rId5" action="ppaction://hlinksldjump"/>
          </p:cNvPr>
          <p:cNvSpPr/>
          <p:nvPr/>
        </p:nvSpPr>
        <p:spPr bwMode="auto">
          <a:xfrm>
            <a:off x="762000" y="44958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Tachycardia, tachypnea, elevated WBCs and fever</a:t>
            </a:r>
          </a:p>
        </p:txBody>
      </p:sp>
      <p:pic>
        <p:nvPicPr>
          <p:cNvPr id="2054" name="Picture 6" descr="C:\Users\michelle\AppData\Local\Microsoft\Windows\Temporary Internet Files\Content.IE5\RJ5BJE66\MPj04226900000[1].jpg"/>
          <p:cNvPicPr>
            <a:picLocks noChangeAspect="1" noChangeArrowheads="1"/>
          </p:cNvPicPr>
          <p:nvPr/>
        </p:nvPicPr>
        <p:blipFill>
          <a:blip r:embed="rId6" cstate="print"/>
          <a:srcRect/>
          <a:stretch>
            <a:fillRect/>
          </a:stretch>
        </p:blipFill>
        <p:spPr bwMode="auto">
          <a:xfrm>
            <a:off x="5257800" y="914400"/>
            <a:ext cx="3285679" cy="5029200"/>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Sample presentation slides">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Title of Presentation</Template>
  <TotalTime>7191</TotalTime>
  <Words>5272</Words>
  <Application>Microsoft Office PowerPoint</Application>
  <PresentationFormat>On-screen Show (4:3)</PresentationFormat>
  <Paragraphs>544</Paragraphs>
  <Slides>54</Slides>
  <Notes>8</Notes>
  <HiddenSlides>4</HiddenSlides>
  <MMClips>3</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Sample presentation slides</vt:lpstr>
      <vt:lpstr>White with Courier font for code slides</vt:lpstr>
      <vt:lpstr>Understanding Sepsis; What it’s all about</vt:lpstr>
      <vt:lpstr>Tutorial Directions</vt:lpstr>
      <vt:lpstr>Menu </vt:lpstr>
      <vt:lpstr>Objectives</vt:lpstr>
      <vt:lpstr>Definitions</vt:lpstr>
      <vt:lpstr>Why should I care about sepsis?</vt:lpstr>
      <vt:lpstr>Severe Sepsis</vt:lpstr>
      <vt:lpstr>Severe sepsis mortality increases with the number of organ dysfunction</vt:lpstr>
      <vt:lpstr>Let’s stop for a review</vt:lpstr>
      <vt:lpstr>Slide 10</vt:lpstr>
      <vt:lpstr>Slide 11</vt:lpstr>
      <vt:lpstr>Review cont.</vt:lpstr>
      <vt:lpstr>Pathophysiology of Severe Sepsis</vt:lpstr>
      <vt:lpstr>Pathophysiology of Severe Sepsis</vt:lpstr>
      <vt:lpstr>Pathophysiology of Severe Sepsis</vt:lpstr>
      <vt:lpstr>Pathophysiology of Severe Sepsis</vt:lpstr>
      <vt:lpstr>Inflammation review</vt:lpstr>
      <vt:lpstr>Pathophysiology of Severe Sepsis</vt:lpstr>
      <vt:lpstr>Pathophysiology of Severe Sepsis</vt:lpstr>
      <vt:lpstr>Pathophysiology of Severe Sepsis</vt:lpstr>
      <vt:lpstr>Pathophysiology of Severe Sepsis</vt:lpstr>
      <vt:lpstr>Pathophysiology of Severe Sepsis</vt:lpstr>
      <vt:lpstr>Pathophysiology of Severe Sepsis</vt:lpstr>
      <vt:lpstr>Let’s review</vt:lpstr>
      <vt:lpstr>Acute organ dysfunction</vt:lpstr>
      <vt:lpstr>Signs and symptoms of severe sepsis</vt:lpstr>
      <vt:lpstr>Diagnostics</vt:lpstr>
      <vt:lpstr>Treatment</vt:lpstr>
      <vt:lpstr>Treatment</vt:lpstr>
      <vt:lpstr>Time for  review</vt:lpstr>
      <vt:lpstr>Xigris (Drotrecogin alfa activated)</vt:lpstr>
      <vt:lpstr>Xigris (Drotrecogin alfa activated)</vt:lpstr>
      <vt:lpstr>Xigris (Drotrecogin alfa activated)</vt:lpstr>
      <vt:lpstr>Nursing Roles</vt:lpstr>
      <vt:lpstr>Vulnerable populations</vt:lpstr>
      <vt:lpstr>Let’s review</vt:lpstr>
      <vt:lpstr>Genetics in sepsis</vt:lpstr>
      <vt:lpstr>Genetics in Sepsis</vt:lpstr>
      <vt:lpstr>Genetics in sepsis</vt:lpstr>
      <vt:lpstr>The role of aging in sepsis</vt:lpstr>
      <vt:lpstr>Stress response in sepsis</vt:lpstr>
      <vt:lpstr>Stress response in sepsis</vt:lpstr>
      <vt:lpstr>Hold on a minute…</vt:lpstr>
      <vt:lpstr>Case study 1</vt:lpstr>
      <vt:lpstr>Case study 1 cont.</vt:lpstr>
      <vt:lpstr>Case study 1 cont</vt:lpstr>
      <vt:lpstr>Case study 1 cont.</vt:lpstr>
      <vt:lpstr>Case study 1 cont. Treatment</vt:lpstr>
      <vt:lpstr>Case study 2</vt:lpstr>
      <vt:lpstr>Case study 2 cont.</vt:lpstr>
      <vt:lpstr>Slide 51</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M Westrich</dc:creator>
  <cp:lastModifiedBy>Michelle M Westrich</cp:lastModifiedBy>
  <cp:revision>595</cp:revision>
  <dcterms:created xsi:type="dcterms:W3CDTF">2010-02-28T20:42:26Z</dcterms:created>
  <dcterms:modified xsi:type="dcterms:W3CDTF">2010-05-03T01:30:08Z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-1273164340</vt:i4>
  </property>
  <property fmtid="{D5CDD505-2E9C-101B-9397-08002B2CF9AE}" pid="3" name="_NewReviewCycle">
    <vt:lpwstr/>
  </property>
  <property fmtid="{D5CDD505-2E9C-101B-9397-08002B2CF9AE}" pid="4" name="_EmailSubject">
    <vt:lpwstr>power point</vt:lpwstr>
  </property>
  <property fmtid="{D5CDD505-2E9C-101B-9397-08002B2CF9AE}" pid="5" name="_AuthorEmail">
    <vt:lpwstr>Pat.Bowne@exchsrv2.alverno.edu</vt:lpwstr>
  </property>
  <property fmtid="{D5CDD505-2E9C-101B-9397-08002B2CF9AE}" pid="6" name="_AuthorEmailDisplayName">
    <vt:lpwstr>Pat Bowne</vt:lpwstr>
  </property>
</Properties>
</file>